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ABCB"/>
    <a:srgbClr val="1D4999"/>
    <a:srgbClr val="00B0F0"/>
    <a:srgbClr val="46A6AF"/>
    <a:srgbClr val="00D6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2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3240" y="72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F111F-12EA-4029-9094-C18DBE615F98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FAE68-768B-4790-9B87-5F0417ED7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817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FAE68-768B-4790-9B87-5F0417ED767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546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8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88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990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34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4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7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4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07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9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37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79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47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9" name="Прямая соединительная линия 1028">
            <a:extLst>
              <a:ext uri="{FF2B5EF4-FFF2-40B4-BE49-F238E27FC236}">
                <a16:creationId xmlns="" xmlns:a16="http://schemas.microsoft.com/office/drawing/2014/main" id="{3B6DC765-389A-43B8-B18F-4AAC657F49F3}"/>
              </a:ext>
            </a:extLst>
          </p:cNvPr>
          <p:cNvCxnSpPr>
            <a:cxnSpLocks/>
          </p:cNvCxnSpPr>
          <p:nvPr/>
        </p:nvCxnSpPr>
        <p:spPr>
          <a:xfrm flipV="1">
            <a:off x="1074587" y="7435932"/>
            <a:ext cx="2555464" cy="2159"/>
          </a:xfrm>
          <a:prstGeom prst="line">
            <a:avLst/>
          </a:prstGeom>
          <a:ln>
            <a:solidFill>
              <a:schemeClr val="accent2">
                <a:lumMod val="75000"/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9FE76E95-53D7-48FC-BD1C-E8640E78F172}"/>
              </a:ext>
            </a:extLst>
          </p:cNvPr>
          <p:cNvSpPr txBox="1"/>
          <p:nvPr/>
        </p:nvSpPr>
        <p:spPr>
          <a:xfrm>
            <a:off x="53621" y="163779"/>
            <a:ext cx="60497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Строительство туристической базы «</a:t>
            </a:r>
            <a:r>
              <a:rPr lang="kk-KZ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Ұлытау Ордасы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»</a:t>
            </a:r>
            <a:endParaRPr lang="x-none" i="1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7" name="Параллелограмм 16">
            <a:extLst>
              <a:ext uri="{FF2B5EF4-FFF2-40B4-BE49-F238E27FC236}">
                <a16:creationId xmlns="" xmlns:a16="http://schemas.microsoft.com/office/drawing/2014/main" id="{C6B4ACCA-5FE0-4A9B-B131-E9E1D695F2F8}"/>
              </a:ext>
            </a:extLst>
          </p:cNvPr>
          <p:cNvSpPr/>
          <p:nvPr/>
        </p:nvSpPr>
        <p:spPr>
          <a:xfrm flipV="1">
            <a:off x="106487" y="582554"/>
            <a:ext cx="5434093" cy="59716"/>
          </a:xfrm>
          <a:prstGeom prst="parallelogram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="" xmlns:a16="http://schemas.microsoft.com/office/drawing/2014/main" id="{68D1AF97-2281-456C-B001-F3664D91B7E7}"/>
              </a:ext>
            </a:extLst>
          </p:cNvPr>
          <p:cNvSpPr/>
          <p:nvPr/>
        </p:nvSpPr>
        <p:spPr>
          <a:xfrm>
            <a:off x="37234" y="796335"/>
            <a:ext cx="5433973" cy="555821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7B035653-6B2C-4DF4-85D8-79A341418683}"/>
              </a:ext>
            </a:extLst>
          </p:cNvPr>
          <p:cNvSpPr txBox="1"/>
          <p:nvPr/>
        </p:nvSpPr>
        <p:spPr>
          <a:xfrm>
            <a:off x="106487" y="792926"/>
            <a:ext cx="526609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solidFill>
                  <a:schemeClr val="bg1"/>
                </a:solidFill>
              </a:rPr>
              <a:t>Проект туристической базы в </a:t>
            </a:r>
            <a:r>
              <a:rPr lang="ru-RU" sz="1000" b="1" dirty="0" err="1">
                <a:solidFill>
                  <a:schemeClr val="bg1"/>
                </a:solidFill>
              </a:rPr>
              <a:t>Улытау</a:t>
            </a:r>
            <a:r>
              <a:rPr lang="ru-RU" sz="1000" b="1" dirty="0">
                <a:solidFill>
                  <a:schemeClr val="bg1"/>
                </a:solidFill>
              </a:rPr>
              <a:t> имеет умеренную рентабельность и долгосрочную инвестиционную привлекательность, особенно с учётом государственной поддержки, растущего внутреннего туризма и интереса к историческим местам.</a:t>
            </a:r>
            <a:endParaRPr lang="x-none" sz="1000" b="1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7380067D-EE97-4AF8-B493-60CE33B6C91D}"/>
              </a:ext>
            </a:extLst>
          </p:cNvPr>
          <p:cNvSpPr txBox="1"/>
          <p:nvPr/>
        </p:nvSpPr>
        <p:spPr>
          <a:xfrm>
            <a:off x="878496" y="1740000"/>
            <a:ext cx="159026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СТОИМОСТЬ </a:t>
            </a: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ПРОЕКТА:</a:t>
            </a:r>
          </a:p>
          <a:p>
            <a:r>
              <a:rPr lang="en-US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~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720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млн. </a:t>
            </a:r>
            <a:r>
              <a:rPr lang="ru-RU" sz="900" dirty="0" err="1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т.</a:t>
            </a:r>
            <a:r>
              <a:rPr lang="ru-RU" sz="900" dirty="0" err="1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г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.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KZT</a:t>
            </a:r>
            <a:endParaRPr lang="en-US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32" name="Прямоугольник: скругленные углы 31">
            <a:extLst>
              <a:ext uri="{FF2B5EF4-FFF2-40B4-BE49-F238E27FC236}">
                <a16:creationId xmlns="" xmlns:a16="http://schemas.microsoft.com/office/drawing/2014/main" id="{E97F91EA-DF6B-45DB-98C0-CC867393E206}"/>
              </a:ext>
            </a:extLst>
          </p:cNvPr>
          <p:cNvSpPr/>
          <p:nvPr/>
        </p:nvSpPr>
        <p:spPr>
          <a:xfrm rot="10800000">
            <a:off x="99595" y="3017425"/>
            <a:ext cx="1015217" cy="935943"/>
          </a:xfrm>
          <a:prstGeom prst="roundRect">
            <a:avLst>
              <a:gd name="adj" fmla="val 50000"/>
            </a:avLst>
          </a:prstGeom>
          <a:pattFill prst="pct5">
            <a:fgClr>
              <a:srgbClr val="0070C0"/>
            </a:fgClr>
            <a:bgClr>
              <a:schemeClr val="bg1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49446FD8-AEB4-409D-AFD1-2A82D6F532E0}"/>
              </a:ext>
            </a:extLst>
          </p:cNvPr>
          <p:cNvSpPr txBox="1"/>
          <p:nvPr/>
        </p:nvSpPr>
        <p:spPr>
          <a:xfrm>
            <a:off x="2711997" y="1739310"/>
            <a:ext cx="1945729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МОЩНОСТЬ </a:t>
            </a: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ПРОЕКТА:</a:t>
            </a:r>
          </a:p>
          <a:p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280 млн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в год</a:t>
            </a:r>
            <a:endParaRPr lang="x-none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4" name="Прямоугольник: скругленные углы 43">
            <a:extLst>
              <a:ext uri="{FF2B5EF4-FFF2-40B4-BE49-F238E27FC236}">
                <a16:creationId xmlns="" xmlns:a16="http://schemas.microsoft.com/office/drawing/2014/main" id="{ED088B85-D6A1-41AE-8BFB-84E340C572F3}"/>
              </a:ext>
            </a:extLst>
          </p:cNvPr>
          <p:cNvSpPr/>
          <p:nvPr/>
        </p:nvSpPr>
        <p:spPr>
          <a:xfrm>
            <a:off x="91035" y="2371042"/>
            <a:ext cx="1820315" cy="302308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1DFC77F4-BC04-462D-B41A-6DBD244FEB2A}"/>
              </a:ext>
            </a:extLst>
          </p:cNvPr>
          <p:cNvSpPr txBox="1"/>
          <p:nvPr/>
        </p:nvSpPr>
        <p:spPr>
          <a:xfrm>
            <a:off x="233011" y="2395734"/>
            <a:ext cx="18695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  <a:latin typeface="Bahnschrift" panose="020B0502040204020203" pitchFamily="34" charset="0"/>
              </a:rPr>
              <a:t>РАЗМЕЩЕНИЕ ПРОЕКТА</a:t>
            </a:r>
            <a:endParaRPr lang="x-none" sz="900" b="1" dirty="0"/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4E4F0062-9D1D-416B-873E-24A8F8A1A0E7}"/>
              </a:ext>
            </a:extLst>
          </p:cNvPr>
          <p:cNvSpPr txBox="1"/>
          <p:nvPr/>
        </p:nvSpPr>
        <p:spPr>
          <a:xfrm>
            <a:off x="1463675" y="2804995"/>
            <a:ext cx="24701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с.Улытау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</a:t>
            </a:r>
            <a:r>
              <a:rPr lang="ru-RU" sz="900" b="1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Улытауский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район)</a:t>
            </a:r>
            <a:endParaRPr lang="x-none" sz="9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1" name="Прямая соединительная линия 50">
            <a:extLst>
              <a:ext uri="{FF2B5EF4-FFF2-40B4-BE49-F238E27FC236}">
                <a16:creationId xmlns="" xmlns:a16="http://schemas.microsoft.com/office/drawing/2014/main" id="{EE816A84-E447-434B-89DE-DA64A441562C}"/>
              </a:ext>
            </a:extLst>
          </p:cNvPr>
          <p:cNvCxnSpPr>
            <a:cxnSpLocks/>
            <a:endCxn id="48" idx="1"/>
          </p:cNvCxnSpPr>
          <p:nvPr/>
        </p:nvCxnSpPr>
        <p:spPr>
          <a:xfrm rot="5400000" flipH="1" flipV="1">
            <a:off x="846819" y="2945507"/>
            <a:ext cx="641952" cy="591760"/>
          </a:xfrm>
          <a:prstGeom prst="line">
            <a:avLst/>
          </a:prstGeom>
          <a:ln>
            <a:solidFill>
              <a:srgbClr val="1D4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Блок-схема: узел 49">
            <a:extLst>
              <a:ext uri="{FF2B5EF4-FFF2-40B4-BE49-F238E27FC236}">
                <a16:creationId xmlns="" xmlns:a16="http://schemas.microsoft.com/office/drawing/2014/main" id="{44BB2958-1A8E-4A06-8487-10034B8F27B5}"/>
              </a:ext>
            </a:extLst>
          </p:cNvPr>
          <p:cNvSpPr/>
          <p:nvPr/>
        </p:nvSpPr>
        <p:spPr>
          <a:xfrm>
            <a:off x="1455659" y="2891018"/>
            <a:ext cx="47709" cy="45719"/>
          </a:xfrm>
          <a:prstGeom prst="flowChartConnec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59" name="Рисунок 58">
            <a:extLst>
              <a:ext uri="{FF2B5EF4-FFF2-40B4-BE49-F238E27FC236}">
                <a16:creationId xmlns="" xmlns:a16="http://schemas.microsoft.com/office/drawing/2014/main" id="{4E80167A-1C88-4258-AC17-EA3CD2111C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588" y="3120436"/>
            <a:ext cx="185294" cy="185294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D5582E80-79CC-46B5-8A63-1D76C4F8747D}"/>
              </a:ext>
            </a:extLst>
          </p:cNvPr>
          <p:cNvSpPr txBox="1"/>
          <p:nvPr/>
        </p:nvSpPr>
        <p:spPr>
          <a:xfrm>
            <a:off x="1525297" y="3065351"/>
            <a:ext cx="15425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ЗЕМЕЛЬНЫЙ </a:t>
            </a:r>
            <a:r>
              <a:rPr lang="kk-KZ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УЧАСТОК - </a:t>
            </a:r>
            <a:r>
              <a:rPr lang="kk-KZ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5</a:t>
            </a:r>
            <a:r>
              <a:rPr lang="kk-KZ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kk-KZ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ГА</a:t>
            </a:r>
          </a:p>
        </p:txBody>
      </p:sp>
      <p:pic>
        <p:nvPicPr>
          <p:cNvPr id="61" name="Рисунок 60">
            <a:extLst>
              <a:ext uri="{FF2B5EF4-FFF2-40B4-BE49-F238E27FC236}">
                <a16:creationId xmlns="" xmlns:a16="http://schemas.microsoft.com/office/drawing/2014/main" id="{8EFD25CE-383C-4B36-9608-35A4298385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836" y="3498048"/>
            <a:ext cx="183144" cy="183144"/>
          </a:xfrm>
          <a:prstGeom prst="rect">
            <a:avLst/>
          </a:prstGeom>
        </p:spPr>
      </p:pic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7284A18C-1D91-4060-8EA8-C198697093AC}"/>
              </a:ext>
            </a:extLst>
          </p:cNvPr>
          <p:cNvSpPr txBox="1"/>
          <p:nvPr/>
        </p:nvSpPr>
        <p:spPr>
          <a:xfrm>
            <a:off x="607203" y="4067688"/>
            <a:ext cx="21728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• УДОБНАЯ ТРАНСПОРТНАЯ</a:t>
            </a:r>
            <a:endParaRPr lang="en-US" sz="9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Calibri" panose="020F0502020204030204" pitchFamily="34" charset="0"/>
            </a:endParaRP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ЛОГИСТИКА</a:t>
            </a:r>
          </a:p>
        </p:txBody>
      </p:sp>
      <p:sp>
        <p:nvSpPr>
          <p:cNvPr id="71" name="Прямоугольник: скругленные углы 70">
            <a:extLst>
              <a:ext uri="{FF2B5EF4-FFF2-40B4-BE49-F238E27FC236}">
                <a16:creationId xmlns="" xmlns:a16="http://schemas.microsoft.com/office/drawing/2014/main" id="{9DE399B2-7217-43F4-A148-D3D25B9AD9FD}"/>
              </a:ext>
            </a:extLst>
          </p:cNvPr>
          <p:cNvSpPr/>
          <p:nvPr/>
        </p:nvSpPr>
        <p:spPr>
          <a:xfrm>
            <a:off x="4369689" y="2794929"/>
            <a:ext cx="1437199" cy="26473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D4B37A1D-4A65-4507-AF9F-35B820550E7D}"/>
              </a:ext>
            </a:extLst>
          </p:cNvPr>
          <p:cNvSpPr txBox="1"/>
          <p:nvPr/>
        </p:nvSpPr>
        <p:spPr>
          <a:xfrm>
            <a:off x="4657726" y="2816190"/>
            <a:ext cx="123259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9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КОНЦЕПЦИЯ</a:t>
            </a:r>
            <a:endParaRPr lang="x-none" sz="900" b="1" dirty="0"/>
          </a:p>
        </p:txBody>
      </p:sp>
      <p:cxnSp>
        <p:nvCxnSpPr>
          <p:cNvPr id="56" name="Прямая соединительная линия 55">
            <a:extLst>
              <a:ext uri="{FF2B5EF4-FFF2-40B4-BE49-F238E27FC236}">
                <a16:creationId xmlns="" xmlns:a16="http://schemas.microsoft.com/office/drawing/2014/main" id="{108B5C54-E9C6-4DF2-810A-646EE29BED5B}"/>
              </a:ext>
            </a:extLst>
          </p:cNvPr>
          <p:cNvCxnSpPr>
            <a:cxnSpLocks/>
          </p:cNvCxnSpPr>
          <p:nvPr/>
        </p:nvCxnSpPr>
        <p:spPr>
          <a:xfrm flipH="1">
            <a:off x="3413436" y="3418395"/>
            <a:ext cx="12411" cy="3367304"/>
          </a:xfrm>
          <a:prstGeom prst="line">
            <a:avLst/>
          </a:prstGeom>
          <a:ln w="3175">
            <a:solidFill>
              <a:schemeClr val="accent2">
                <a:lumMod val="75000"/>
                <a:alpha val="44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Прямоугольник: скругленные углы 89">
            <a:extLst>
              <a:ext uri="{FF2B5EF4-FFF2-40B4-BE49-F238E27FC236}">
                <a16:creationId xmlns="" xmlns:a16="http://schemas.microsoft.com/office/drawing/2014/main" id="{2C9A34F1-30EE-4E47-A736-B6B32BB13663}"/>
              </a:ext>
            </a:extLst>
          </p:cNvPr>
          <p:cNvSpPr/>
          <p:nvPr/>
        </p:nvSpPr>
        <p:spPr>
          <a:xfrm>
            <a:off x="538115" y="4582443"/>
            <a:ext cx="2610189" cy="26473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59" name="Прямоугольник: скругленные углы 158">
            <a:extLst>
              <a:ext uri="{FF2B5EF4-FFF2-40B4-BE49-F238E27FC236}">
                <a16:creationId xmlns="" xmlns:a16="http://schemas.microsoft.com/office/drawing/2014/main" id="{E794B228-5FA1-4F37-A644-7EE5400AC72C}"/>
              </a:ext>
            </a:extLst>
          </p:cNvPr>
          <p:cNvSpPr/>
          <p:nvPr/>
        </p:nvSpPr>
        <p:spPr>
          <a:xfrm>
            <a:off x="1503368" y="6605470"/>
            <a:ext cx="4004151" cy="360458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="" xmlns:a16="http://schemas.microsoft.com/office/drawing/2014/main" id="{6527D83D-8324-49A7-848A-AC995D53E4E8}"/>
              </a:ext>
            </a:extLst>
          </p:cNvPr>
          <p:cNvSpPr txBox="1"/>
          <p:nvPr/>
        </p:nvSpPr>
        <p:spPr>
          <a:xfrm>
            <a:off x="2240569" y="6689629"/>
            <a:ext cx="252974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  <a:latin typeface="Bahnschrift" panose="020B0502040204020203" pitchFamily="34" charset="0"/>
              </a:rPr>
              <a:t>МЕРЫ ГОСУДАРСТВЕННОЙ ПОДДЕРЖКИ</a:t>
            </a:r>
            <a:endParaRPr lang="x-none" sz="900" b="1" dirty="0"/>
          </a:p>
        </p:txBody>
      </p:sp>
      <p:sp>
        <p:nvSpPr>
          <p:cNvPr id="163" name="TextBox 162">
            <a:extLst>
              <a:ext uri="{FF2B5EF4-FFF2-40B4-BE49-F238E27FC236}">
                <a16:creationId xmlns="" xmlns:a16="http://schemas.microsoft.com/office/drawing/2014/main" id="{DC3B936C-B078-4341-ABB3-389362833C8B}"/>
              </a:ext>
            </a:extLst>
          </p:cNvPr>
          <p:cNvSpPr txBox="1"/>
          <p:nvPr/>
        </p:nvSpPr>
        <p:spPr>
          <a:xfrm>
            <a:off x="189327" y="7616046"/>
            <a:ext cx="321863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•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Предоставление земельного участка </a:t>
            </a:r>
            <a:r>
              <a:rPr lang="en-US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БЕСПЛАТНО;</a:t>
            </a:r>
          </a:p>
          <a:p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900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900" b="1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x-none" sz="9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="" xmlns:a16="http://schemas.microsoft.com/office/drawing/2014/main" id="{F49EE3AC-53E8-418D-BE8C-51F14DC4B333}"/>
              </a:ext>
            </a:extLst>
          </p:cNvPr>
          <p:cNvSpPr txBox="1"/>
          <p:nvPr/>
        </p:nvSpPr>
        <p:spPr>
          <a:xfrm>
            <a:off x="3630049" y="7617894"/>
            <a:ext cx="3218631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 Государственный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натурный грант.</a:t>
            </a:r>
          </a:p>
          <a:p>
            <a:endParaRPr lang="ru-RU" sz="8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8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800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8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67" name="Прямоугольник: скругленные углы 166">
            <a:extLst>
              <a:ext uri="{FF2B5EF4-FFF2-40B4-BE49-F238E27FC236}">
                <a16:creationId xmlns="" xmlns:a16="http://schemas.microsoft.com/office/drawing/2014/main" id="{7DFD715C-B7E7-4D00-B4F1-4CC53AC84FCC}"/>
              </a:ext>
            </a:extLst>
          </p:cNvPr>
          <p:cNvSpPr/>
          <p:nvPr/>
        </p:nvSpPr>
        <p:spPr>
          <a:xfrm>
            <a:off x="225207" y="7308560"/>
            <a:ext cx="849380" cy="21970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="" xmlns:a16="http://schemas.microsoft.com/office/drawing/2014/main" id="{8501FBEB-938E-47EF-9D8A-C6504C873966}"/>
              </a:ext>
            </a:extLst>
          </p:cNvPr>
          <p:cNvSpPr txBox="1"/>
          <p:nvPr/>
        </p:nvSpPr>
        <p:spPr>
          <a:xfrm>
            <a:off x="190687" y="7343599"/>
            <a:ext cx="76408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ДЛЯ ПРОЕКТА:</a:t>
            </a:r>
            <a:endParaRPr lang="x-none" sz="6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68" name="Прямоугольник: скругленные углы 167">
            <a:extLst>
              <a:ext uri="{FF2B5EF4-FFF2-40B4-BE49-F238E27FC236}">
                <a16:creationId xmlns="" xmlns:a16="http://schemas.microsoft.com/office/drawing/2014/main" id="{443EECEB-8138-4B2A-9DFB-AF6E7AD2256A}"/>
              </a:ext>
            </a:extLst>
          </p:cNvPr>
          <p:cNvSpPr/>
          <p:nvPr/>
        </p:nvSpPr>
        <p:spPr>
          <a:xfrm>
            <a:off x="3691703" y="7328785"/>
            <a:ext cx="1547664" cy="21970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="" xmlns:a16="http://schemas.microsoft.com/office/drawing/2014/main" id="{5C61F413-D2A0-40D0-A4AE-63B8881E3BD6}"/>
              </a:ext>
            </a:extLst>
          </p:cNvPr>
          <p:cNvSpPr txBox="1"/>
          <p:nvPr/>
        </p:nvSpPr>
        <p:spPr>
          <a:xfrm>
            <a:off x="3707463" y="7351486"/>
            <a:ext cx="1405926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ДРУГИЕ  ДЕЙСТВУЮЩИЕ ВИДЫ:</a:t>
            </a:r>
            <a:endParaRPr lang="x-none" sz="6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cxnSp>
        <p:nvCxnSpPr>
          <p:cNvPr id="172" name="Прямая соединительная линия 171">
            <a:extLst>
              <a:ext uri="{FF2B5EF4-FFF2-40B4-BE49-F238E27FC236}">
                <a16:creationId xmlns="" xmlns:a16="http://schemas.microsoft.com/office/drawing/2014/main" id="{C691570F-8EE2-48D9-8664-D86B8F2A30AC}"/>
              </a:ext>
            </a:extLst>
          </p:cNvPr>
          <p:cNvCxnSpPr/>
          <p:nvPr/>
        </p:nvCxnSpPr>
        <p:spPr>
          <a:xfrm>
            <a:off x="5262371" y="7443471"/>
            <a:ext cx="1485898" cy="5727"/>
          </a:xfrm>
          <a:prstGeom prst="line">
            <a:avLst/>
          </a:prstGeom>
          <a:ln>
            <a:solidFill>
              <a:schemeClr val="accent2">
                <a:lumMod val="75000"/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7B035653-6B2C-4DF4-85D8-79A341418683}"/>
              </a:ext>
            </a:extLst>
          </p:cNvPr>
          <p:cNvSpPr txBox="1"/>
          <p:nvPr/>
        </p:nvSpPr>
        <p:spPr>
          <a:xfrm>
            <a:off x="965134" y="4601393"/>
            <a:ext cx="206702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800" b="1" dirty="0">
                <a:solidFill>
                  <a:schemeClr val="bg1"/>
                </a:solidFill>
                <a:latin typeface="Bahnschrift" panose="020B0502040204020203" pitchFamily="34" charset="0"/>
              </a:rPr>
              <a:t>ДОПОЛНИТЕЛЬНАЯ ИНФОРМАЦИЯ</a:t>
            </a:r>
            <a:endParaRPr lang="x-none" sz="800" b="1" dirty="0">
              <a:solidFill>
                <a:schemeClr val="bg1"/>
              </a:solidFill>
            </a:endParaRPr>
          </a:p>
        </p:txBody>
      </p:sp>
      <p:sp>
        <p:nvSpPr>
          <p:cNvPr id="53" name="Прямоугольник: скругленные углы 89">
            <a:extLst>
              <a:ext uri="{FF2B5EF4-FFF2-40B4-BE49-F238E27FC236}">
                <a16:creationId xmlns="" xmlns:a16="http://schemas.microsoft.com/office/drawing/2014/main" id="{2C9A34F1-30EE-4E47-A736-B6B32BB13663}"/>
              </a:ext>
            </a:extLst>
          </p:cNvPr>
          <p:cNvSpPr/>
          <p:nvPr/>
        </p:nvSpPr>
        <p:spPr>
          <a:xfrm>
            <a:off x="3763691" y="4536077"/>
            <a:ext cx="2610189" cy="26473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7B035653-6B2C-4DF4-85D8-79A341418683}"/>
              </a:ext>
            </a:extLst>
          </p:cNvPr>
          <p:cNvSpPr txBox="1"/>
          <p:nvPr/>
        </p:nvSpPr>
        <p:spPr>
          <a:xfrm>
            <a:off x="4549228" y="4558273"/>
            <a:ext cx="317716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800" b="1" dirty="0">
                <a:solidFill>
                  <a:schemeClr val="bg1"/>
                </a:solidFill>
                <a:latin typeface="Bahnschrift" panose="020B0502040204020203" pitchFamily="34" charset="0"/>
              </a:rPr>
              <a:t>РЫНКИ СБЫТА</a:t>
            </a:r>
            <a:endParaRPr lang="x-none" sz="800" b="1" dirty="0">
              <a:solidFill>
                <a:schemeClr val="bg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D5582E80-79CC-46B5-8A63-1D76C4F8747D}"/>
              </a:ext>
            </a:extLst>
          </p:cNvPr>
          <p:cNvSpPr txBox="1"/>
          <p:nvPr/>
        </p:nvSpPr>
        <p:spPr>
          <a:xfrm>
            <a:off x="1531541" y="3446730"/>
            <a:ext cx="1758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ГОТОВАЯ ПРОМЫШЛЕННАЯ </a:t>
            </a:r>
          </a:p>
          <a:p>
            <a:r>
              <a:rPr lang="kk-KZ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ИНФРАСТРУКТУРА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620B1B42-E386-EA8A-01C7-F28650F2898D}"/>
              </a:ext>
            </a:extLst>
          </p:cNvPr>
          <p:cNvSpPr txBox="1"/>
          <p:nvPr/>
        </p:nvSpPr>
        <p:spPr>
          <a:xfrm>
            <a:off x="3766659" y="3103647"/>
            <a:ext cx="26471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Эко-турбаза с национальным колоритом: юрты, </a:t>
            </a:r>
            <a:r>
              <a:rPr lang="ru-RU" sz="900" b="1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этнодомики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, SPA-зона, ресторан, </a:t>
            </a:r>
            <a:r>
              <a:rPr lang="ru-RU" sz="900" b="1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кэмпинг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, 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экскурсии</a:t>
            </a:r>
          </a:p>
          <a:p>
            <a:endParaRPr lang="kk-KZ" sz="900" b="1" dirty="0" smtClean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  <a:p>
            <a:endParaRPr lang="kk-KZ" sz="9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5 км от мавзолея </a:t>
            </a:r>
            <a:r>
              <a:rPr lang="ru-RU" sz="900" b="1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Жошы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 хана — одного из ключевых историко-культурных объектов Золотой Орды</a:t>
            </a:r>
            <a:endParaRPr lang="kk-KZ" sz="9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  <a:p>
            <a:endParaRPr lang="kk-KZ" sz="12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620B1B42-E386-EA8A-01C7-F28650F2898D}"/>
              </a:ext>
            </a:extLst>
          </p:cNvPr>
          <p:cNvSpPr txBox="1"/>
          <p:nvPr/>
        </p:nvSpPr>
        <p:spPr>
          <a:xfrm>
            <a:off x="3831272" y="4839265"/>
            <a:ext cx="2615292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🔹 Целевая аудитория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: Внутренние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туристы (семьи, молодёжь, </a:t>
            </a:r>
            <a:r>
              <a:rPr lang="ru-RU" sz="900" b="1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корпоративы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) Иностранцы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(СНГ, Европа, Азия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) Образовательные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и паломнические </a:t>
            </a:r>
            <a:r>
              <a:rPr lang="ru-RU" sz="900" b="1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группыЛюбители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 этно- и 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эко-туризм</a:t>
            </a: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🔹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География 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спроса :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Казахстан: Астана, Алматы, 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Караганда Ближнее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зарубежье: Россия, 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Узбекистан Платформы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: </a:t>
            </a:r>
            <a:r>
              <a:rPr lang="ru-RU" sz="900" b="1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Booking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, </a:t>
            </a:r>
            <a:r>
              <a:rPr lang="ru-RU" sz="900" b="1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Kaztour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, </a:t>
            </a:r>
            <a:r>
              <a:rPr lang="ru-RU" sz="900" b="1" dirty="0" err="1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соцсети</a:t>
            </a:r>
            <a:endParaRPr lang="ru-RU" sz="900" b="1" dirty="0" smtClean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🔹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Потенциал рынка:10+ млн внутренних поездок в 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год</a:t>
            </a:r>
            <a:endParaRPr lang="ru-RU" sz="9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AD5A169-00A0-5ACB-1FDF-3FFEC8ABE9C1}"/>
              </a:ext>
            </a:extLst>
          </p:cNvPr>
          <p:cNvSpPr txBox="1"/>
          <p:nvPr/>
        </p:nvSpPr>
        <p:spPr>
          <a:xfrm>
            <a:off x="4305987" y="1705381"/>
            <a:ext cx="2586075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</a:rPr>
              <a:t>NPV: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</a:rPr>
              <a:t>(10 лет, ставка диск. 12%) – 180 млн Т</a:t>
            </a:r>
            <a:endParaRPr lang="ru-RU" sz="9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</a:rPr>
              <a:t>IRR: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</a:rPr>
              <a:t>(внутренняя норма доходности) 16-18%</a:t>
            </a:r>
            <a:endParaRPr lang="ru-RU" sz="9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</a:rPr>
              <a:t>Срок окупаемости: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</a:rPr>
              <a:t>8 лет</a:t>
            </a:r>
            <a:endParaRPr lang="ru-RU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444" y="1792957"/>
            <a:ext cx="322344" cy="32234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55930" y="1764796"/>
            <a:ext cx="274344" cy="26824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7"/>
          <a:srcRect t="-2896" b="2896"/>
          <a:stretch/>
        </p:blipFill>
        <p:spPr>
          <a:xfrm>
            <a:off x="5435156" y="796335"/>
            <a:ext cx="1307098" cy="8686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Прямоугольник 1"/>
          <p:cNvSpPr/>
          <p:nvPr/>
        </p:nvSpPr>
        <p:spPr>
          <a:xfrm>
            <a:off x="619016" y="4895057"/>
            <a:ext cx="248992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Проект "</a:t>
            </a:r>
            <a:r>
              <a:rPr lang="ru-RU" sz="900" b="1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Ұлытау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ru-RU" sz="900" b="1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Ордасы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" — это инвестиция в быстро развивающийся сектор внутреннего и этнокультурного туризма. Он совмещает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: государственный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приоритет (развитие исторических объектов),интерес частных туристов к природе и 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культуре экономическую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модель со стабильным возвратом инвестиций (ROI ~12–18%).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70833" y="2777443"/>
            <a:ext cx="1546241" cy="11597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6042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1280</TotalTime>
  <Words>265</Words>
  <Application>Microsoft Office PowerPoint</Application>
  <PresentationFormat>Лист A4 (210x297 мм)</PresentationFormat>
  <Paragraphs>40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Bahnschrift</vt:lpstr>
      <vt:lpstr>Calibri</vt:lpstr>
      <vt:lpstr>Calibri Light</vt:lpstr>
      <vt:lpstr>Nirmala UI Semilight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FRONT-9</dc:creator>
  <cp:lastModifiedBy>User</cp:lastModifiedBy>
  <cp:revision>77</cp:revision>
  <cp:lastPrinted>2025-01-24T10:20:37Z</cp:lastPrinted>
  <dcterms:created xsi:type="dcterms:W3CDTF">2025-01-16T13:04:41Z</dcterms:created>
  <dcterms:modified xsi:type="dcterms:W3CDTF">2025-05-26T05:14:20Z</dcterms:modified>
</cp:coreProperties>
</file>