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ABCB"/>
    <a:srgbClr val="1D4999"/>
    <a:srgbClr val="00B0F0"/>
    <a:srgbClr val="46A6AF"/>
    <a:srgbClr val="00D6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20" autoAdjust="0"/>
    <p:restoredTop sz="94660"/>
  </p:normalViewPr>
  <p:slideViewPr>
    <p:cSldViewPr snapToGrid="0" showGuides="1">
      <p:cViewPr>
        <p:scale>
          <a:sx n="120" d="100"/>
          <a:sy n="120" d="100"/>
        </p:scale>
        <p:origin x="2808" y="84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F111F-12EA-4029-9094-C18DBE615F98}" type="datetimeFigureOut">
              <a:rPr lang="ru-RU" smtClean="0"/>
              <a:pPr/>
              <a:t>13.06.2025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FAE68-768B-4790-9B87-5F0417ED76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817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FAE68-768B-4790-9B87-5F0417ED767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546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48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88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990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34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4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7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49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2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076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9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376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79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47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9" name="Прямая соединительная линия 1028">
            <a:extLst>
              <a:ext uri="{FF2B5EF4-FFF2-40B4-BE49-F238E27FC236}">
                <a16:creationId xmlns="" xmlns:a16="http://schemas.microsoft.com/office/drawing/2014/main" id="{3B6DC765-389A-43B8-B18F-4AAC657F49F3}"/>
              </a:ext>
            </a:extLst>
          </p:cNvPr>
          <p:cNvCxnSpPr>
            <a:cxnSpLocks/>
          </p:cNvCxnSpPr>
          <p:nvPr/>
        </p:nvCxnSpPr>
        <p:spPr>
          <a:xfrm flipV="1">
            <a:off x="980205" y="8338243"/>
            <a:ext cx="2555464" cy="2159"/>
          </a:xfrm>
          <a:prstGeom prst="line">
            <a:avLst/>
          </a:prstGeom>
          <a:ln>
            <a:solidFill>
              <a:schemeClr val="accent2">
                <a:lumMod val="75000"/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9FE76E95-53D7-48FC-BD1C-E8640E78F172}"/>
              </a:ext>
            </a:extLst>
          </p:cNvPr>
          <p:cNvSpPr txBox="1"/>
          <p:nvPr/>
        </p:nvSpPr>
        <p:spPr>
          <a:xfrm>
            <a:off x="11096" y="133273"/>
            <a:ext cx="60497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Строительство ТЭЦ в области </a:t>
            </a:r>
            <a:r>
              <a:rPr lang="ru-RU" i="1" dirty="0" err="1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Ұлытау</a:t>
            </a:r>
            <a:endParaRPr lang="x-none" i="1" dirty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7" name="Параллелограмм 16">
            <a:extLst>
              <a:ext uri="{FF2B5EF4-FFF2-40B4-BE49-F238E27FC236}">
                <a16:creationId xmlns="" xmlns:a16="http://schemas.microsoft.com/office/drawing/2014/main" id="{C6B4ACCA-5FE0-4A9B-B131-E9E1D695F2F8}"/>
              </a:ext>
            </a:extLst>
          </p:cNvPr>
          <p:cNvSpPr/>
          <p:nvPr/>
        </p:nvSpPr>
        <p:spPr>
          <a:xfrm flipV="1">
            <a:off x="106487" y="582554"/>
            <a:ext cx="5434093" cy="59716"/>
          </a:xfrm>
          <a:prstGeom prst="parallelogram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="" xmlns:a16="http://schemas.microsoft.com/office/drawing/2014/main" id="{68D1AF97-2281-456C-B001-F3664D91B7E7}"/>
              </a:ext>
            </a:extLst>
          </p:cNvPr>
          <p:cNvSpPr/>
          <p:nvPr/>
        </p:nvSpPr>
        <p:spPr>
          <a:xfrm>
            <a:off x="37234" y="796335"/>
            <a:ext cx="5433973" cy="555821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7B035653-6B2C-4DF4-85D8-79A341418683}"/>
              </a:ext>
            </a:extLst>
          </p:cNvPr>
          <p:cNvSpPr txBox="1"/>
          <p:nvPr/>
        </p:nvSpPr>
        <p:spPr>
          <a:xfrm>
            <a:off x="106487" y="792926"/>
            <a:ext cx="526609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000" b="1" dirty="0">
                <a:solidFill>
                  <a:schemeClr val="bg1"/>
                </a:solidFill>
              </a:rPr>
              <a:t>Проект предполагает строительство теплоэлектроцентрали (ТЭЦ) мощностью 150 МВт в области </a:t>
            </a:r>
            <a:r>
              <a:rPr lang="ru-RU" sz="1000" b="1" dirty="0" err="1">
                <a:solidFill>
                  <a:schemeClr val="bg1"/>
                </a:solidFill>
              </a:rPr>
              <a:t>Ұлытау</a:t>
            </a:r>
            <a:r>
              <a:rPr lang="ru-RU" sz="1000" b="1" dirty="0">
                <a:solidFill>
                  <a:schemeClr val="bg1"/>
                </a:solidFill>
              </a:rPr>
              <a:t>, Казахстан. Основным источником энергии для ТЭЦ будет уголь, добываемый в регионе</a:t>
            </a:r>
            <a:r>
              <a:rPr lang="ru-RU" sz="1000" b="1" dirty="0" smtClean="0">
                <a:solidFill>
                  <a:schemeClr val="bg1"/>
                </a:solidFill>
              </a:rPr>
              <a:t>.</a:t>
            </a:r>
            <a:endParaRPr lang="x-none" sz="1000" b="1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7380067D-EE97-4AF8-B493-60CE33B6C91D}"/>
              </a:ext>
            </a:extLst>
          </p:cNvPr>
          <p:cNvSpPr txBox="1"/>
          <p:nvPr/>
        </p:nvSpPr>
        <p:spPr>
          <a:xfrm>
            <a:off x="878496" y="1740000"/>
            <a:ext cx="159026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СТОИМОСТЬ </a:t>
            </a: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ПРОЕКТА:</a:t>
            </a:r>
          </a:p>
          <a:p>
            <a:r>
              <a:rPr lang="en-US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~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$300 млн </a:t>
            </a:r>
            <a:r>
              <a:rPr lang="en-US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USD</a:t>
            </a:r>
            <a:endParaRPr lang="en-US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32" name="Прямоугольник: скругленные углы 31">
            <a:extLst>
              <a:ext uri="{FF2B5EF4-FFF2-40B4-BE49-F238E27FC236}">
                <a16:creationId xmlns="" xmlns:a16="http://schemas.microsoft.com/office/drawing/2014/main" id="{E97F91EA-DF6B-45DB-98C0-CC867393E206}"/>
              </a:ext>
            </a:extLst>
          </p:cNvPr>
          <p:cNvSpPr/>
          <p:nvPr/>
        </p:nvSpPr>
        <p:spPr>
          <a:xfrm rot="10800000">
            <a:off x="99595" y="3017425"/>
            <a:ext cx="1015217" cy="935943"/>
          </a:xfrm>
          <a:prstGeom prst="roundRect">
            <a:avLst>
              <a:gd name="adj" fmla="val 50000"/>
            </a:avLst>
          </a:prstGeom>
          <a:pattFill prst="pct5">
            <a:fgClr>
              <a:srgbClr val="0070C0"/>
            </a:fgClr>
            <a:bgClr>
              <a:schemeClr val="bg1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49446FD8-AEB4-409D-AFD1-2A82D6F532E0}"/>
              </a:ext>
            </a:extLst>
          </p:cNvPr>
          <p:cNvSpPr txBox="1"/>
          <p:nvPr/>
        </p:nvSpPr>
        <p:spPr>
          <a:xfrm>
            <a:off x="2711997" y="1739310"/>
            <a:ext cx="1945729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МОЩНОСТЬ </a:t>
            </a: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ПРОЕКТА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:</a:t>
            </a: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150 МВт</a:t>
            </a:r>
            <a:endParaRPr lang="ru-RU" sz="9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44" name="Прямоугольник: скругленные углы 43">
            <a:extLst>
              <a:ext uri="{FF2B5EF4-FFF2-40B4-BE49-F238E27FC236}">
                <a16:creationId xmlns="" xmlns:a16="http://schemas.microsoft.com/office/drawing/2014/main" id="{ED088B85-D6A1-41AE-8BFB-84E340C572F3}"/>
              </a:ext>
            </a:extLst>
          </p:cNvPr>
          <p:cNvSpPr/>
          <p:nvPr/>
        </p:nvSpPr>
        <p:spPr>
          <a:xfrm>
            <a:off x="99595" y="2522353"/>
            <a:ext cx="1820315" cy="302308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1DFC77F4-BC04-462D-B41A-6DBD244FEB2A}"/>
              </a:ext>
            </a:extLst>
          </p:cNvPr>
          <p:cNvSpPr txBox="1"/>
          <p:nvPr/>
        </p:nvSpPr>
        <p:spPr>
          <a:xfrm>
            <a:off x="186475" y="2552956"/>
            <a:ext cx="18695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bg1"/>
                </a:solidFill>
                <a:latin typeface="Bahnschrift" panose="020B0502040204020203" pitchFamily="34" charset="0"/>
              </a:rPr>
              <a:t>РАЗМЕЩЕНИЕ ПРОЕКТА</a:t>
            </a:r>
            <a:endParaRPr lang="x-none" sz="900" b="1" dirty="0"/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4E4F0062-9D1D-416B-873E-24A8F8A1A0E7}"/>
              </a:ext>
            </a:extLst>
          </p:cNvPr>
          <p:cNvSpPr txBox="1"/>
          <p:nvPr/>
        </p:nvSpPr>
        <p:spPr>
          <a:xfrm>
            <a:off x="1529508" y="2999164"/>
            <a:ext cx="26225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</a:rPr>
              <a:t>Город </a:t>
            </a:r>
            <a:r>
              <a:rPr lang="ru-RU" sz="900" b="1" dirty="0" err="1">
                <a:solidFill>
                  <a:schemeClr val="accent2">
                    <a:lumMod val="75000"/>
                  </a:schemeClr>
                </a:solidFill>
              </a:rPr>
              <a:t>Ж</a:t>
            </a:r>
            <a:r>
              <a:rPr lang="ru-RU" sz="900" b="1" dirty="0" err="1" smtClean="0">
                <a:solidFill>
                  <a:schemeClr val="accent2">
                    <a:lumMod val="75000"/>
                  </a:schemeClr>
                </a:solidFill>
              </a:rPr>
              <a:t>езказган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</a:rPr>
              <a:t>область </a:t>
            </a:r>
            <a:r>
              <a:rPr lang="ru-RU" sz="900" b="1" dirty="0" err="1">
                <a:solidFill>
                  <a:schemeClr val="accent2">
                    <a:lumMod val="75000"/>
                  </a:schemeClr>
                </a:solidFill>
              </a:rPr>
              <a:t>Ұлытау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</a:rPr>
              <a:t>, Казахстан</a:t>
            </a:r>
            <a:endParaRPr lang="x-none" sz="9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1" name="Прямая соединительная линия 50">
            <a:extLst>
              <a:ext uri="{FF2B5EF4-FFF2-40B4-BE49-F238E27FC236}">
                <a16:creationId xmlns="" xmlns:a16="http://schemas.microsoft.com/office/drawing/2014/main" id="{EE816A84-E447-434B-89DE-DA64A441562C}"/>
              </a:ext>
            </a:extLst>
          </p:cNvPr>
          <p:cNvCxnSpPr>
            <a:cxnSpLocks/>
            <a:endCxn id="48" idx="1"/>
          </p:cNvCxnSpPr>
          <p:nvPr/>
        </p:nvCxnSpPr>
        <p:spPr>
          <a:xfrm flipV="1">
            <a:off x="937748" y="3183830"/>
            <a:ext cx="591760" cy="572702"/>
          </a:xfrm>
          <a:prstGeom prst="line">
            <a:avLst/>
          </a:prstGeom>
          <a:ln>
            <a:solidFill>
              <a:srgbClr val="1D4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Блок-схема: узел 49">
            <a:extLst>
              <a:ext uri="{FF2B5EF4-FFF2-40B4-BE49-F238E27FC236}">
                <a16:creationId xmlns="" xmlns:a16="http://schemas.microsoft.com/office/drawing/2014/main" id="{44BB2958-1A8E-4A06-8487-10034B8F27B5}"/>
              </a:ext>
            </a:extLst>
          </p:cNvPr>
          <p:cNvSpPr/>
          <p:nvPr/>
        </p:nvSpPr>
        <p:spPr>
          <a:xfrm>
            <a:off x="1455659" y="2891018"/>
            <a:ext cx="47709" cy="45719"/>
          </a:xfrm>
          <a:prstGeom prst="flowChartConnec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59" name="Рисунок 58">
            <a:extLst>
              <a:ext uri="{FF2B5EF4-FFF2-40B4-BE49-F238E27FC236}">
                <a16:creationId xmlns="" xmlns:a16="http://schemas.microsoft.com/office/drawing/2014/main" id="{4E80167A-1C88-4258-AC17-EA3CD2111C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866" y="3459406"/>
            <a:ext cx="185294" cy="185294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D5582E80-79CC-46B5-8A63-1D76C4F8747D}"/>
              </a:ext>
            </a:extLst>
          </p:cNvPr>
          <p:cNvSpPr txBox="1"/>
          <p:nvPr/>
        </p:nvSpPr>
        <p:spPr>
          <a:xfrm>
            <a:off x="1529508" y="3446211"/>
            <a:ext cx="15425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ЗЕМЕЛЬНЫЙ </a:t>
            </a:r>
            <a:r>
              <a:rPr lang="kk-KZ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УЧАСТОК </a:t>
            </a:r>
            <a:r>
              <a:rPr lang="kk-KZ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–</a:t>
            </a:r>
          </a:p>
          <a:p>
            <a:r>
              <a:rPr lang="kk-KZ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50 до 150 гектаров</a:t>
            </a:r>
            <a:endParaRPr lang="kk-KZ" sz="900" b="1" dirty="0" smtClean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7284A18C-1D91-4060-8EA8-C198697093AC}"/>
              </a:ext>
            </a:extLst>
          </p:cNvPr>
          <p:cNvSpPr txBox="1"/>
          <p:nvPr/>
        </p:nvSpPr>
        <p:spPr>
          <a:xfrm>
            <a:off x="1114812" y="4177073"/>
            <a:ext cx="2172887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В процессе строительства важно следовать нормативам экологической безопасности и минимизировать воздействие на местное население.</a:t>
            </a:r>
            <a:endParaRPr lang="ru-RU" sz="9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Calibri" panose="020F0502020204030204" pitchFamily="34" charset="0"/>
            </a:endParaRPr>
          </a:p>
        </p:txBody>
      </p:sp>
      <p:sp>
        <p:nvSpPr>
          <p:cNvPr id="71" name="Прямоугольник: скругленные углы 70">
            <a:extLst>
              <a:ext uri="{FF2B5EF4-FFF2-40B4-BE49-F238E27FC236}">
                <a16:creationId xmlns="" xmlns:a16="http://schemas.microsoft.com/office/drawing/2014/main" id="{9DE399B2-7217-43F4-A148-D3D25B9AD9FD}"/>
              </a:ext>
            </a:extLst>
          </p:cNvPr>
          <p:cNvSpPr/>
          <p:nvPr/>
        </p:nvSpPr>
        <p:spPr>
          <a:xfrm>
            <a:off x="4476293" y="3955116"/>
            <a:ext cx="1437199" cy="26473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D4B37A1D-4A65-4507-AF9F-35B820550E7D}"/>
              </a:ext>
            </a:extLst>
          </p:cNvPr>
          <p:cNvSpPr txBox="1"/>
          <p:nvPr/>
        </p:nvSpPr>
        <p:spPr>
          <a:xfrm>
            <a:off x="4680900" y="3984820"/>
            <a:ext cx="123259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9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КОНЦЕПЦИЯ</a:t>
            </a:r>
            <a:endParaRPr lang="x-none" sz="900" b="1" dirty="0"/>
          </a:p>
        </p:txBody>
      </p:sp>
      <p:cxnSp>
        <p:nvCxnSpPr>
          <p:cNvPr id="56" name="Прямая соединительная линия 55">
            <a:extLst>
              <a:ext uri="{FF2B5EF4-FFF2-40B4-BE49-F238E27FC236}">
                <a16:creationId xmlns="" xmlns:a16="http://schemas.microsoft.com/office/drawing/2014/main" id="{108B5C54-E9C6-4DF2-810A-646EE29BED5B}"/>
              </a:ext>
            </a:extLst>
          </p:cNvPr>
          <p:cNvCxnSpPr>
            <a:cxnSpLocks/>
          </p:cNvCxnSpPr>
          <p:nvPr/>
        </p:nvCxnSpPr>
        <p:spPr>
          <a:xfrm flipH="1">
            <a:off x="3459177" y="3047022"/>
            <a:ext cx="12411" cy="3367304"/>
          </a:xfrm>
          <a:prstGeom prst="line">
            <a:avLst/>
          </a:prstGeom>
          <a:ln w="3175">
            <a:solidFill>
              <a:schemeClr val="accent2">
                <a:lumMod val="75000"/>
                <a:alpha val="44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Прямоугольник: скругленные углы 89">
            <a:extLst>
              <a:ext uri="{FF2B5EF4-FFF2-40B4-BE49-F238E27FC236}">
                <a16:creationId xmlns="" xmlns:a16="http://schemas.microsoft.com/office/drawing/2014/main" id="{2C9A34F1-30EE-4E47-A736-B6B32BB13663}"/>
              </a:ext>
            </a:extLst>
          </p:cNvPr>
          <p:cNvSpPr/>
          <p:nvPr/>
        </p:nvSpPr>
        <p:spPr>
          <a:xfrm>
            <a:off x="517388" y="5756444"/>
            <a:ext cx="2610189" cy="26473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59" name="Прямоугольник: скругленные углы 158">
            <a:extLst>
              <a:ext uri="{FF2B5EF4-FFF2-40B4-BE49-F238E27FC236}">
                <a16:creationId xmlns="" xmlns:a16="http://schemas.microsoft.com/office/drawing/2014/main" id="{E794B228-5FA1-4F37-A644-7EE5400AC72C}"/>
              </a:ext>
            </a:extLst>
          </p:cNvPr>
          <p:cNvSpPr/>
          <p:nvPr/>
        </p:nvSpPr>
        <p:spPr>
          <a:xfrm>
            <a:off x="1423183" y="7821594"/>
            <a:ext cx="4004151" cy="360458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="" xmlns:a16="http://schemas.microsoft.com/office/drawing/2014/main" id="{6527D83D-8324-49A7-848A-AC995D53E4E8}"/>
              </a:ext>
            </a:extLst>
          </p:cNvPr>
          <p:cNvSpPr txBox="1"/>
          <p:nvPr/>
        </p:nvSpPr>
        <p:spPr>
          <a:xfrm>
            <a:off x="2160384" y="7874238"/>
            <a:ext cx="252974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bg1"/>
                </a:solidFill>
                <a:latin typeface="Bahnschrift" panose="020B0502040204020203" pitchFamily="34" charset="0"/>
              </a:rPr>
              <a:t>МЕРЫ ГОСУДАРСТВЕННОЙ ПОДДЕРЖКИ</a:t>
            </a:r>
            <a:endParaRPr lang="x-none" sz="900" b="1" dirty="0"/>
          </a:p>
        </p:txBody>
      </p:sp>
      <p:sp>
        <p:nvSpPr>
          <p:cNvPr id="163" name="TextBox 162">
            <a:extLst>
              <a:ext uri="{FF2B5EF4-FFF2-40B4-BE49-F238E27FC236}">
                <a16:creationId xmlns="" xmlns:a16="http://schemas.microsoft.com/office/drawing/2014/main" id="{DC3B936C-B078-4341-ABB3-389362833C8B}"/>
              </a:ext>
            </a:extLst>
          </p:cNvPr>
          <p:cNvSpPr txBox="1"/>
          <p:nvPr/>
        </p:nvSpPr>
        <p:spPr>
          <a:xfrm>
            <a:off x="206628" y="8472439"/>
            <a:ext cx="3218631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•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Предоставление земельного участка </a:t>
            </a:r>
            <a:r>
              <a:rPr lang="en-US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БЕСПЛАТНО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;</a:t>
            </a:r>
          </a:p>
          <a:p>
            <a:endParaRPr lang="ru-RU" sz="9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900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900" b="1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x-none" sz="9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="" xmlns:a16="http://schemas.microsoft.com/office/drawing/2014/main" id="{F49EE3AC-53E8-418D-BE8C-51F14DC4B333}"/>
              </a:ext>
            </a:extLst>
          </p:cNvPr>
          <p:cNvSpPr txBox="1"/>
          <p:nvPr/>
        </p:nvSpPr>
        <p:spPr>
          <a:xfrm>
            <a:off x="3593785" y="8472439"/>
            <a:ext cx="3218631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 Государственный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натурный грант.</a:t>
            </a:r>
          </a:p>
          <a:p>
            <a:endParaRPr lang="ru-RU" sz="8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8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800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8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67" name="Прямоугольник: скругленные углы 166">
            <a:extLst>
              <a:ext uri="{FF2B5EF4-FFF2-40B4-BE49-F238E27FC236}">
                <a16:creationId xmlns="" xmlns:a16="http://schemas.microsoft.com/office/drawing/2014/main" id="{7DFD715C-B7E7-4D00-B4F1-4CC53AC84FCC}"/>
              </a:ext>
            </a:extLst>
          </p:cNvPr>
          <p:cNvSpPr/>
          <p:nvPr/>
        </p:nvSpPr>
        <p:spPr>
          <a:xfrm>
            <a:off x="182513" y="8209427"/>
            <a:ext cx="849380" cy="21970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="" xmlns:a16="http://schemas.microsoft.com/office/drawing/2014/main" id="{8501FBEB-938E-47EF-9D8A-C6504C873966}"/>
              </a:ext>
            </a:extLst>
          </p:cNvPr>
          <p:cNvSpPr txBox="1"/>
          <p:nvPr/>
        </p:nvSpPr>
        <p:spPr>
          <a:xfrm>
            <a:off x="156072" y="8209427"/>
            <a:ext cx="76408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6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ДЛЯ ПРОЕКТА:</a:t>
            </a:r>
            <a:endParaRPr lang="x-none" sz="6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68" name="Прямоугольник: скругленные углы 167">
            <a:extLst>
              <a:ext uri="{FF2B5EF4-FFF2-40B4-BE49-F238E27FC236}">
                <a16:creationId xmlns="" xmlns:a16="http://schemas.microsoft.com/office/drawing/2014/main" id="{443EECEB-8138-4B2A-9DFB-AF6E7AD2256A}"/>
              </a:ext>
            </a:extLst>
          </p:cNvPr>
          <p:cNvSpPr/>
          <p:nvPr/>
        </p:nvSpPr>
        <p:spPr>
          <a:xfrm>
            <a:off x="3707458" y="8230550"/>
            <a:ext cx="1547664" cy="21970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="" xmlns:a16="http://schemas.microsoft.com/office/drawing/2014/main" id="{5C61F413-D2A0-40D0-A4AE-63B8881E3BD6}"/>
              </a:ext>
            </a:extLst>
          </p:cNvPr>
          <p:cNvSpPr txBox="1"/>
          <p:nvPr/>
        </p:nvSpPr>
        <p:spPr>
          <a:xfrm>
            <a:off x="3728771" y="8248070"/>
            <a:ext cx="1405926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6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ДРУГИЕ  ДЕЙСТВУЮЩИЕ ВИДЫ:</a:t>
            </a:r>
            <a:endParaRPr lang="x-none" sz="6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cxnSp>
        <p:nvCxnSpPr>
          <p:cNvPr id="172" name="Прямая соединительная линия 171">
            <a:extLst>
              <a:ext uri="{FF2B5EF4-FFF2-40B4-BE49-F238E27FC236}">
                <a16:creationId xmlns="" xmlns:a16="http://schemas.microsoft.com/office/drawing/2014/main" id="{C691570F-8EE2-48D9-8664-D86B8F2A30AC}"/>
              </a:ext>
            </a:extLst>
          </p:cNvPr>
          <p:cNvCxnSpPr/>
          <p:nvPr/>
        </p:nvCxnSpPr>
        <p:spPr>
          <a:xfrm>
            <a:off x="5317901" y="8340402"/>
            <a:ext cx="1485898" cy="5727"/>
          </a:xfrm>
          <a:prstGeom prst="line">
            <a:avLst/>
          </a:prstGeom>
          <a:ln>
            <a:solidFill>
              <a:schemeClr val="accent2">
                <a:lumMod val="75000"/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7B035653-6B2C-4DF4-85D8-79A341418683}"/>
              </a:ext>
            </a:extLst>
          </p:cNvPr>
          <p:cNvSpPr txBox="1"/>
          <p:nvPr/>
        </p:nvSpPr>
        <p:spPr>
          <a:xfrm>
            <a:off x="788970" y="5775864"/>
            <a:ext cx="206702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800" b="1" dirty="0">
                <a:solidFill>
                  <a:schemeClr val="bg1"/>
                </a:solidFill>
                <a:latin typeface="Bahnschrift" panose="020B0502040204020203" pitchFamily="34" charset="0"/>
              </a:rPr>
              <a:t>ДОПОЛНИТЕЛЬНАЯ ИНФОРМАЦИЯ</a:t>
            </a:r>
            <a:endParaRPr lang="x-none" sz="800" b="1" dirty="0">
              <a:solidFill>
                <a:schemeClr val="bg1"/>
              </a:solidFill>
            </a:endParaRPr>
          </a:p>
        </p:txBody>
      </p:sp>
      <p:sp>
        <p:nvSpPr>
          <p:cNvPr id="53" name="Прямоугольник: скругленные углы 89">
            <a:extLst>
              <a:ext uri="{FF2B5EF4-FFF2-40B4-BE49-F238E27FC236}">
                <a16:creationId xmlns="" xmlns:a16="http://schemas.microsoft.com/office/drawing/2014/main" id="{2C9A34F1-30EE-4E47-A736-B6B32BB13663}"/>
              </a:ext>
            </a:extLst>
          </p:cNvPr>
          <p:cNvSpPr/>
          <p:nvPr/>
        </p:nvSpPr>
        <p:spPr>
          <a:xfrm>
            <a:off x="3728771" y="5745999"/>
            <a:ext cx="2610189" cy="26473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7B035653-6B2C-4DF4-85D8-79A341418683}"/>
              </a:ext>
            </a:extLst>
          </p:cNvPr>
          <p:cNvSpPr txBox="1"/>
          <p:nvPr/>
        </p:nvSpPr>
        <p:spPr>
          <a:xfrm>
            <a:off x="4368955" y="5775864"/>
            <a:ext cx="317716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800" b="1" dirty="0">
                <a:solidFill>
                  <a:schemeClr val="bg1"/>
                </a:solidFill>
                <a:latin typeface="Bahnschrift" panose="020B0502040204020203" pitchFamily="34" charset="0"/>
              </a:rPr>
              <a:t>РЫНКИ СБЫТА</a:t>
            </a:r>
            <a:endParaRPr lang="x-none" sz="800" b="1" dirty="0">
              <a:solidFill>
                <a:schemeClr val="bg1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620B1B42-E386-EA8A-01C7-F28650F2898D}"/>
              </a:ext>
            </a:extLst>
          </p:cNvPr>
          <p:cNvSpPr txBox="1"/>
          <p:nvPr/>
        </p:nvSpPr>
        <p:spPr>
          <a:xfrm>
            <a:off x="3803188" y="4308115"/>
            <a:ext cx="2866595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Проект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будет способствовать развитию региона, созданию рабочих мест и обеспечению устойчивого энергетического снабжения.</a:t>
            </a:r>
            <a:endParaRPr lang="kk-KZ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ea typeface="Nirmala UI Semilight" panose="020B04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620B1B42-E386-EA8A-01C7-F28650F2898D}"/>
              </a:ext>
            </a:extLst>
          </p:cNvPr>
          <p:cNvSpPr txBox="1"/>
          <p:nvPr/>
        </p:nvSpPr>
        <p:spPr>
          <a:xfrm>
            <a:off x="3804322" y="5957541"/>
            <a:ext cx="261529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Прогнозируемый спрос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: </a:t>
            </a:r>
            <a:endParaRPr lang="ru-RU" sz="900" dirty="0" smtClean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ea typeface="Nirmala UI Semilight" panose="020B0402040204020203" pitchFamily="34" charset="0"/>
              <a:cs typeface="Arial" panose="020B0604020202020204" pitchFamily="34" charset="0"/>
            </a:endParaRPr>
          </a:p>
          <a:p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Растущий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спрос на электроэнергию в Казахстане, особенно в промышленных регионах. </a:t>
            </a:r>
            <a:endParaRPr lang="ru-RU" sz="900" dirty="0" smtClean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ea typeface="Nirmala UI Semilight" panose="020B0402040204020203" pitchFamily="34" charset="0"/>
              <a:cs typeface="Arial" panose="020B0604020202020204" pitchFamily="34" charset="0"/>
            </a:endParaRP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Конкуренты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: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 </a:t>
            </a:r>
            <a:endParaRPr lang="ru-RU" sz="900" dirty="0" smtClean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ea typeface="Nirmala UI Semilight" panose="020B0402040204020203" pitchFamily="34" charset="0"/>
              <a:cs typeface="Arial" panose="020B0604020202020204" pitchFamily="34" charset="0"/>
            </a:endParaRPr>
          </a:p>
          <a:p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В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области еще нет крупных источников энергии, и проект будет первым значительным предприятием, удовлетворяющим потребности в энергии для местных потребителей.</a:t>
            </a:r>
            <a:endParaRPr lang="ru-RU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ea typeface="Nirmala UI Semilight" panose="020B04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AD5A169-00A0-5ACB-1FDF-3FFEC8ABE9C1}"/>
              </a:ext>
            </a:extLst>
          </p:cNvPr>
          <p:cNvSpPr txBox="1"/>
          <p:nvPr/>
        </p:nvSpPr>
        <p:spPr>
          <a:xfrm>
            <a:off x="4305987" y="1705381"/>
            <a:ext cx="2586075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NPV: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10%</a:t>
            </a:r>
            <a:endParaRPr lang="ru-RU" sz="900" b="1" dirty="0">
              <a:solidFill>
                <a:schemeClr val="accent2">
                  <a:lumMod val="75000"/>
                </a:schemeClr>
              </a:solidFill>
              <a:latin typeface="Bahnschrift SemiBold" panose="020B0502040204020203" pitchFamily="34" charset="0"/>
            </a:endParaRP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IRR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:</a:t>
            </a:r>
            <a:r>
              <a:rPr lang="en-US" sz="900" b="1" dirty="0" smtClean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 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10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%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 </a:t>
            </a:r>
            <a:endParaRPr lang="ru-RU" sz="900" b="1" dirty="0">
              <a:solidFill>
                <a:schemeClr val="accent2">
                  <a:lumMod val="75000"/>
                </a:schemeClr>
              </a:solidFill>
              <a:latin typeface="Bahnschrift SemiBold" panose="020B0502040204020203" pitchFamily="34" charset="0"/>
            </a:endParaRP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Срок окупаемости: </a:t>
            </a:r>
            <a:r>
              <a:rPr lang="en-US" sz="900" b="1" dirty="0" smtClean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8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 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лет</a:t>
            </a:r>
            <a:endParaRPr lang="ru-RU" sz="900" b="1" dirty="0">
              <a:solidFill>
                <a:schemeClr val="accent2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444" y="1792957"/>
            <a:ext cx="322344" cy="32234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5930" y="1764796"/>
            <a:ext cx="274344" cy="26824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04737" y="6026347"/>
            <a:ext cx="2614582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Сырьё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: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Для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работы ТЭЦ будет использоваться уголь из местных угольных шахт, например, из шахт в районе </a:t>
            </a:r>
            <a:r>
              <a:rPr lang="ru-RU" sz="900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Шубарколь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. </a:t>
            </a:r>
            <a:endParaRPr lang="ru-RU" sz="900" dirty="0" smtClean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Качество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угля: </a:t>
            </a:r>
            <a:r>
              <a:rPr lang="ru-RU" sz="900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Шубаркольский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уголь — низкосортный, но идеален для работы на ТЭЦ. </a:t>
            </a:r>
            <a:endParaRPr lang="ru-RU" sz="900" dirty="0" smtClean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Объемы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добычи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: В области уже имеются установленные мощности по добыче угля, которые могут покрыть потребности ТЭЦ на протяжении всего срока эксплуатации.</a:t>
            </a:r>
            <a:endParaRPr lang="ru-RU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pic>
        <p:nvPicPr>
          <p:cNvPr id="1028" name="Picture 4" descr="https://avatars.mds.yandex.net/i?id=155b0ab65f7412a201dbb0dfb204f00d15ce21d6-9853586-images-thumbs&amp;n=1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1" y="2859595"/>
            <a:ext cx="1282404" cy="125495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avatars.mds.yandex.net/i?id=d83c8a2fc6dc795e4830ad5b4ccca0dd6ff395fb-9181181-images-thumbs&amp;n=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305" y="2417032"/>
            <a:ext cx="2162216" cy="144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42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1340</TotalTime>
  <Words>233</Words>
  <Application>Microsoft Office PowerPoint</Application>
  <PresentationFormat>Лист A4 (210x297 мм)</PresentationFormat>
  <Paragraphs>40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Bahnschrift</vt:lpstr>
      <vt:lpstr>Bahnschrift SemiBold</vt:lpstr>
      <vt:lpstr>Calibri</vt:lpstr>
      <vt:lpstr>Calibri Light</vt:lpstr>
      <vt:lpstr>Nirmala UI Semilight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FRONT-9</dc:creator>
  <cp:lastModifiedBy>User</cp:lastModifiedBy>
  <cp:revision>84</cp:revision>
  <cp:lastPrinted>2025-01-24T10:20:37Z</cp:lastPrinted>
  <dcterms:created xsi:type="dcterms:W3CDTF">2025-01-16T13:04:41Z</dcterms:created>
  <dcterms:modified xsi:type="dcterms:W3CDTF">2025-06-13T04:35:28Z</dcterms:modified>
</cp:coreProperties>
</file>