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ABCB"/>
    <a:srgbClr val="1D4999"/>
    <a:srgbClr val="00B0F0"/>
    <a:srgbClr val="46A6AF"/>
    <a:srgbClr val="00D6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20" autoAdjust="0"/>
    <p:restoredTop sz="94660"/>
  </p:normalViewPr>
  <p:slideViewPr>
    <p:cSldViewPr snapToGrid="0" showGuides="1">
      <p:cViewPr>
        <p:scale>
          <a:sx n="91" d="100"/>
          <a:sy n="91" d="100"/>
        </p:scale>
        <p:origin x="810" y="-149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F111F-12EA-4029-9094-C18DBE615F98}" type="datetimeFigureOut">
              <a:rPr lang="ru-RU" smtClean="0"/>
              <a:pPr/>
              <a:t>09.07.2025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FAE68-768B-4790-9B87-5F0417ED76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1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FAE68-768B-4790-9B87-5F0417ED767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54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8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8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9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9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7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9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37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79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pPr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47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9" name="Прямая соединительная линия 1028">
            <a:extLst>
              <a:ext uri="{FF2B5EF4-FFF2-40B4-BE49-F238E27FC236}">
                <a16:creationId xmlns:a16="http://schemas.microsoft.com/office/drawing/2014/main" id="{3B6DC765-389A-43B8-B18F-4AAC657F49F3}"/>
              </a:ext>
            </a:extLst>
          </p:cNvPr>
          <p:cNvCxnSpPr>
            <a:cxnSpLocks/>
          </p:cNvCxnSpPr>
          <p:nvPr/>
        </p:nvCxnSpPr>
        <p:spPr>
          <a:xfrm flipV="1">
            <a:off x="1074587" y="7435932"/>
            <a:ext cx="2555464" cy="2159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FE76E95-53D7-48FC-BD1C-E8640E78F172}"/>
              </a:ext>
            </a:extLst>
          </p:cNvPr>
          <p:cNvSpPr txBox="1"/>
          <p:nvPr/>
        </p:nvSpPr>
        <p:spPr>
          <a:xfrm>
            <a:off x="34059" y="-8889"/>
            <a:ext cx="60497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Организация фермы по разведению молочного скота и производству молочной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продукции в области </a:t>
            </a:r>
            <a:r>
              <a:rPr lang="kk-KZ" i="1" dirty="0" smtClean="0">
                <a:solidFill>
                  <a:schemeClr val="accent2">
                    <a:lumMod val="75000"/>
                  </a:schemeClr>
                </a:solidFill>
                <a:cs typeface="Arial" panose="020B0604020202020204" pitchFamily="34" charset="0"/>
              </a:rPr>
              <a:t>Ұлытау</a:t>
            </a:r>
            <a:endParaRPr lang="x-none" i="1" dirty="0">
              <a:solidFill>
                <a:schemeClr val="accent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7" name="Параллелограмм 16">
            <a:extLst>
              <a:ext uri="{FF2B5EF4-FFF2-40B4-BE49-F238E27FC236}">
                <a16:creationId xmlns:a16="http://schemas.microsoft.com/office/drawing/2014/main" id="{C6B4ACCA-5FE0-4A9B-B131-E9E1D695F2F8}"/>
              </a:ext>
            </a:extLst>
          </p:cNvPr>
          <p:cNvSpPr/>
          <p:nvPr/>
        </p:nvSpPr>
        <p:spPr>
          <a:xfrm flipV="1">
            <a:off x="106487" y="582554"/>
            <a:ext cx="5434093" cy="59716"/>
          </a:xfrm>
          <a:prstGeom prst="parallelogram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68D1AF97-2281-456C-B001-F3664D91B7E7}"/>
              </a:ext>
            </a:extLst>
          </p:cNvPr>
          <p:cNvSpPr/>
          <p:nvPr/>
        </p:nvSpPr>
        <p:spPr>
          <a:xfrm>
            <a:off x="37234" y="796335"/>
            <a:ext cx="5433973" cy="555821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106487" y="792926"/>
            <a:ext cx="52660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chemeClr val="bg1"/>
                </a:solidFill>
              </a:rPr>
              <a:t>Создание молочно-товарной фермы на 200 голов дойного стада с последующей реализацией молока и производных продуктов (кефир, сметана, творог и др.) в регионе </a:t>
            </a:r>
            <a:r>
              <a:rPr lang="ru-RU" sz="1000" b="1" dirty="0" err="1" smtClean="0">
                <a:solidFill>
                  <a:schemeClr val="bg1"/>
                </a:solidFill>
              </a:rPr>
              <a:t>Ұлытау</a:t>
            </a:r>
            <a:r>
              <a:rPr lang="ru-RU" sz="1000" b="1" dirty="0" smtClean="0">
                <a:solidFill>
                  <a:schemeClr val="bg1"/>
                </a:solidFill>
              </a:rPr>
              <a:t>.</a:t>
            </a:r>
            <a:endParaRPr lang="x-none" sz="10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80067D-EE97-4AF8-B493-60CE33B6C91D}"/>
              </a:ext>
            </a:extLst>
          </p:cNvPr>
          <p:cNvSpPr txBox="1"/>
          <p:nvPr/>
        </p:nvSpPr>
        <p:spPr>
          <a:xfrm>
            <a:off x="878496" y="1740000"/>
            <a:ext cx="1590261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СТОИМОСТЬ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en-US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~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2 млрд. тенге</a:t>
            </a:r>
            <a:endParaRPr lang="en-US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E97F91EA-DF6B-45DB-98C0-CC867393E206}"/>
              </a:ext>
            </a:extLst>
          </p:cNvPr>
          <p:cNvSpPr/>
          <p:nvPr/>
        </p:nvSpPr>
        <p:spPr>
          <a:xfrm rot="10800000">
            <a:off x="99595" y="3017425"/>
            <a:ext cx="1015217" cy="935943"/>
          </a:xfrm>
          <a:prstGeom prst="roundRect">
            <a:avLst>
              <a:gd name="adj" fmla="val 50000"/>
            </a:avLst>
          </a:prstGeom>
          <a:pattFill prst="pct5">
            <a:fgClr>
              <a:srgbClr val="0070C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446FD8-AEB4-409D-AFD1-2A82D6F532E0}"/>
              </a:ext>
            </a:extLst>
          </p:cNvPr>
          <p:cNvSpPr txBox="1"/>
          <p:nvPr/>
        </p:nvSpPr>
        <p:spPr>
          <a:xfrm>
            <a:off x="2711997" y="1739310"/>
            <a:ext cx="194572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МОЩНОСТЬ 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ПРОЕКТА: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800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млн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в год</a:t>
            </a:r>
            <a:endParaRPr lang="x-none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ED088B85-D6A1-41AE-8BFB-84E340C572F3}"/>
              </a:ext>
            </a:extLst>
          </p:cNvPr>
          <p:cNvSpPr/>
          <p:nvPr/>
        </p:nvSpPr>
        <p:spPr>
          <a:xfrm>
            <a:off x="91035" y="2371042"/>
            <a:ext cx="1820315" cy="30230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DFC77F4-BC04-462D-B41A-6DBD244FEB2A}"/>
              </a:ext>
            </a:extLst>
          </p:cNvPr>
          <p:cNvSpPr txBox="1"/>
          <p:nvPr/>
        </p:nvSpPr>
        <p:spPr>
          <a:xfrm>
            <a:off x="233011" y="2395734"/>
            <a:ext cx="1869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РАЗМЕЩЕНИЕ ПРОЕКТА</a:t>
            </a:r>
            <a:endParaRPr lang="x-none" sz="900" b="1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E4F0062-9D1D-416B-873E-24A8F8A1A0E7}"/>
              </a:ext>
            </a:extLst>
          </p:cNvPr>
          <p:cNvSpPr txBox="1"/>
          <p:nvPr/>
        </p:nvSpPr>
        <p:spPr>
          <a:xfrm>
            <a:off x="1525297" y="2728666"/>
            <a:ext cx="262255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Улытауский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район </a:t>
            </a:r>
            <a:endParaRPr lang="ru-RU" sz="900" b="1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(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вблизи дороги </a:t>
            </a:r>
            <a:endParaRPr lang="ru-RU" sz="900" b="1" dirty="0" smtClean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r>
              <a:rPr lang="ru-RU" sz="900" b="1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Жезказган</a:t>
            </a:r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– Караганда)</a:t>
            </a:r>
            <a:endParaRPr lang="x-none" sz="9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E816A84-E447-434B-89DE-DA64A441562C}"/>
              </a:ext>
            </a:extLst>
          </p:cNvPr>
          <p:cNvCxnSpPr>
            <a:cxnSpLocks/>
            <a:endCxn id="48" idx="1"/>
          </p:cNvCxnSpPr>
          <p:nvPr/>
        </p:nvCxnSpPr>
        <p:spPr>
          <a:xfrm flipV="1">
            <a:off x="933537" y="2982582"/>
            <a:ext cx="591760" cy="503452"/>
          </a:xfrm>
          <a:prstGeom prst="line">
            <a:avLst/>
          </a:prstGeom>
          <a:ln>
            <a:solidFill>
              <a:srgbClr val="1D4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Блок-схема: узел 49">
            <a:extLst>
              <a:ext uri="{FF2B5EF4-FFF2-40B4-BE49-F238E27FC236}">
                <a16:creationId xmlns:a16="http://schemas.microsoft.com/office/drawing/2014/main" id="{44BB2958-1A8E-4A06-8487-10034B8F27B5}"/>
              </a:ext>
            </a:extLst>
          </p:cNvPr>
          <p:cNvSpPr/>
          <p:nvPr/>
        </p:nvSpPr>
        <p:spPr>
          <a:xfrm>
            <a:off x="1455659" y="2891018"/>
            <a:ext cx="47709" cy="45719"/>
          </a:xfrm>
          <a:prstGeom prst="flowChartConnec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4E80167A-1C88-4258-AC17-EA3CD2111C5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314" y="3244350"/>
            <a:ext cx="185294" cy="185294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25297" y="3216964"/>
            <a:ext cx="1542509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ЗЕМЕЛЬНЫЙ </a:t>
            </a:r>
            <a:r>
              <a:rPr lang="kk-KZ" sz="900" b="1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УЧАСТОК –</a:t>
            </a: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20 га — под ферму и постройки</a:t>
            </a:r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61" name="Рисунок 60">
            <a:extLst>
              <a:ext uri="{FF2B5EF4-FFF2-40B4-BE49-F238E27FC236}">
                <a16:creationId xmlns:a16="http://schemas.microsoft.com/office/drawing/2014/main" id="{8EFD25CE-383C-4B36-9608-35A429838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314" y="3754022"/>
            <a:ext cx="183144" cy="183144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7284A18C-1D91-4060-8EA8-C198697093AC}"/>
              </a:ext>
            </a:extLst>
          </p:cNvPr>
          <p:cNvSpPr txBox="1"/>
          <p:nvPr/>
        </p:nvSpPr>
        <p:spPr>
          <a:xfrm>
            <a:off x="712198" y="4180514"/>
            <a:ext cx="21728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Скважина / бурение артезианской воды</a:t>
            </a:r>
          </a:p>
        </p:txBody>
      </p:sp>
      <p:sp>
        <p:nvSpPr>
          <p:cNvPr id="71" name="Прямоугольник: скругленные углы 70">
            <a:extLst>
              <a:ext uri="{FF2B5EF4-FFF2-40B4-BE49-F238E27FC236}">
                <a16:creationId xmlns:a16="http://schemas.microsoft.com/office/drawing/2014/main" id="{9DE399B2-7217-43F4-A148-D3D25B9AD9FD}"/>
              </a:ext>
            </a:extLst>
          </p:cNvPr>
          <p:cNvSpPr/>
          <p:nvPr/>
        </p:nvSpPr>
        <p:spPr>
          <a:xfrm>
            <a:off x="4368955" y="3805724"/>
            <a:ext cx="143719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4B37A1D-4A65-4507-AF9F-35B820550E7D}"/>
              </a:ext>
            </a:extLst>
          </p:cNvPr>
          <p:cNvSpPr txBox="1"/>
          <p:nvPr/>
        </p:nvSpPr>
        <p:spPr>
          <a:xfrm>
            <a:off x="4624647" y="3826079"/>
            <a:ext cx="123259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900" b="1" dirty="0" smtClean="0">
                <a:solidFill>
                  <a:schemeClr val="bg1"/>
                </a:solidFill>
                <a:latin typeface="Bahnschrift" panose="020B0502040204020203" pitchFamily="34" charset="0"/>
              </a:rPr>
              <a:t>КОНЦЕПЦИЯ</a:t>
            </a:r>
            <a:endParaRPr lang="x-none" sz="900" b="1" dirty="0"/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108B5C54-E9C6-4DF2-810A-646EE29BED5B}"/>
              </a:ext>
            </a:extLst>
          </p:cNvPr>
          <p:cNvCxnSpPr>
            <a:cxnSpLocks/>
          </p:cNvCxnSpPr>
          <p:nvPr/>
        </p:nvCxnSpPr>
        <p:spPr>
          <a:xfrm flipH="1">
            <a:off x="3459177" y="3047022"/>
            <a:ext cx="12411" cy="3367304"/>
          </a:xfrm>
          <a:prstGeom prst="line">
            <a:avLst/>
          </a:prstGeom>
          <a:ln w="3175">
            <a:solidFill>
              <a:schemeClr val="accent2">
                <a:lumMod val="75000"/>
                <a:alpha val="44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Прямоугольник: скругленные углы 89">
            <a:extLst>
              <a:ext uri="{FF2B5EF4-FFF2-40B4-BE49-F238E27FC236}">
                <a16:creationId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538114" y="5154983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59" name="Прямоугольник: скругленные углы 158">
            <a:extLst>
              <a:ext uri="{FF2B5EF4-FFF2-40B4-BE49-F238E27FC236}">
                <a16:creationId xmlns:a16="http://schemas.microsoft.com/office/drawing/2014/main" id="{E794B228-5FA1-4F37-A644-7EE5400AC72C}"/>
              </a:ext>
            </a:extLst>
          </p:cNvPr>
          <p:cNvSpPr/>
          <p:nvPr/>
        </p:nvSpPr>
        <p:spPr>
          <a:xfrm>
            <a:off x="1503368" y="6605470"/>
            <a:ext cx="4004151" cy="360458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6527D83D-8324-49A7-848A-AC995D53E4E8}"/>
              </a:ext>
            </a:extLst>
          </p:cNvPr>
          <p:cNvSpPr txBox="1"/>
          <p:nvPr/>
        </p:nvSpPr>
        <p:spPr>
          <a:xfrm>
            <a:off x="2240569" y="6689629"/>
            <a:ext cx="252974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bg1"/>
                </a:solidFill>
                <a:latin typeface="Bahnschrift" panose="020B0502040204020203" pitchFamily="34" charset="0"/>
              </a:rPr>
              <a:t>МЕРЫ ГОСУДАРСТВЕННОЙ ПОДДЕРЖКИ</a:t>
            </a:r>
            <a:endParaRPr lang="x-none" sz="900" b="1" dirty="0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DC3B936C-B078-4341-ABB3-389362833C8B}"/>
              </a:ext>
            </a:extLst>
          </p:cNvPr>
          <p:cNvSpPr txBox="1"/>
          <p:nvPr/>
        </p:nvSpPr>
        <p:spPr>
          <a:xfrm>
            <a:off x="189327" y="7616046"/>
            <a:ext cx="32186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•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Предоставление земельного участка </a:t>
            </a:r>
            <a:r>
              <a:rPr lang="en-US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</a:t>
            </a:r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БЕСПЛАТНО;</a:t>
            </a: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900" b="1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x-none" sz="9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49EE3AC-53E8-418D-BE8C-51F14DC4B333}"/>
              </a:ext>
            </a:extLst>
          </p:cNvPr>
          <p:cNvSpPr txBox="1"/>
          <p:nvPr/>
        </p:nvSpPr>
        <p:spPr>
          <a:xfrm>
            <a:off x="3630049" y="7617894"/>
            <a:ext cx="321863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- Государственный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натурный грант.</a:t>
            </a: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167" name="Прямоугольник: скругленные углы 166">
            <a:extLst>
              <a:ext uri="{FF2B5EF4-FFF2-40B4-BE49-F238E27FC236}">
                <a16:creationId xmlns:a16="http://schemas.microsoft.com/office/drawing/2014/main" id="{7DFD715C-B7E7-4D00-B4F1-4CC53AC84FCC}"/>
              </a:ext>
            </a:extLst>
          </p:cNvPr>
          <p:cNvSpPr/>
          <p:nvPr/>
        </p:nvSpPr>
        <p:spPr>
          <a:xfrm>
            <a:off x="225207" y="7308560"/>
            <a:ext cx="849380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8501FBEB-938E-47EF-9D8A-C6504C873966}"/>
              </a:ext>
            </a:extLst>
          </p:cNvPr>
          <p:cNvSpPr txBox="1"/>
          <p:nvPr/>
        </p:nvSpPr>
        <p:spPr>
          <a:xfrm>
            <a:off x="190687" y="7343599"/>
            <a:ext cx="76408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ДЛЯ ПРОЕКТА: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168" name="Прямоугольник: скругленные углы 167">
            <a:extLst>
              <a:ext uri="{FF2B5EF4-FFF2-40B4-BE49-F238E27FC236}">
                <a16:creationId xmlns:a16="http://schemas.microsoft.com/office/drawing/2014/main" id="{443EECEB-8138-4B2A-9DFB-AF6E7AD2256A}"/>
              </a:ext>
            </a:extLst>
          </p:cNvPr>
          <p:cNvSpPr/>
          <p:nvPr/>
        </p:nvSpPr>
        <p:spPr>
          <a:xfrm>
            <a:off x="3691703" y="7328785"/>
            <a:ext cx="1547664" cy="21970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C61F413-D2A0-40D0-A4AE-63B8881E3BD6}"/>
              </a:ext>
            </a:extLst>
          </p:cNvPr>
          <p:cNvSpPr txBox="1"/>
          <p:nvPr/>
        </p:nvSpPr>
        <p:spPr>
          <a:xfrm>
            <a:off x="3707463" y="7351486"/>
            <a:ext cx="1405926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ДРУГИЕ  ДЕЙСТВУЮЩИЕ ВИДЫ:</a:t>
            </a:r>
            <a:endParaRPr lang="x-none" sz="6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cxnSp>
        <p:nvCxnSpPr>
          <p:cNvPr id="172" name="Прямая соединительная линия 171">
            <a:extLst>
              <a:ext uri="{FF2B5EF4-FFF2-40B4-BE49-F238E27FC236}">
                <a16:creationId xmlns:a16="http://schemas.microsoft.com/office/drawing/2014/main" id="{C691570F-8EE2-48D9-8664-D86B8F2A30AC}"/>
              </a:ext>
            </a:extLst>
          </p:cNvPr>
          <p:cNvCxnSpPr/>
          <p:nvPr/>
        </p:nvCxnSpPr>
        <p:spPr>
          <a:xfrm>
            <a:off x="5262371" y="7443471"/>
            <a:ext cx="1485898" cy="5727"/>
          </a:xfrm>
          <a:prstGeom prst="line">
            <a:avLst/>
          </a:prstGeom>
          <a:ln>
            <a:solidFill>
              <a:schemeClr val="accent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933537" y="5189024"/>
            <a:ext cx="206702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ДОПОЛНИТЕЛЬНАЯ ИНФОРМАЦИЯ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3" name="Прямоугольник: скругленные углы 89">
            <a:extLst>
              <a:ext uri="{FF2B5EF4-FFF2-40B4-BE49-F238E27FC236}">
                <a16:creationId xmlns:a16="http://schemas.microsoft.com/office/drawing/2014/main" id="{2C9A34F1-30EE-4E47-A736-B6B32BB13663}"/>
              </a:ext>
            </a:extLst>
          </p:cNvPr>
          <p:cNvSpPr/>
          <p:nvPr/>
        </p:nvSpPr>
        <p:spPr>
          <a:xfrm>
            <a:off x="3782459" y="5178357"/>
            <a:ext cx="2610189" cy="264735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407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B035653-6B2C-4DF4-85D8-79A341418683}"/>
              </a:ext>
            </a:extLst>
          </p:cNvPr>
          <p:cNvSpPr txBox="1"/>
          <p:nvPr/>
        </p:nvSpPr>
        <p:spPr>
          <a:xfrm>
            <a:off x="4558129" y="5204274"/>
            <a:ext cx="317716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800" b="1" dirty="0">
                <a:solidFill>
                  <a:schemeClr val="bg1"/>
                </a:solidFill>
                <a:latin typeface="Bahnschrift" panose="020B0502040204020203" pitchFamily="34" charset="0"/>
              </a:rPr>
              <a:t>РЫНКИ СБЫТА</a:t>
            </a:r>
            <a:endParaRPr lang="x-none" sz="800" b="1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5582E80-79CC-46B5-8A63-1D76C4F8747D}"/>
              </a:ext>
            </a:extLst>
          </p:cNvPr>
          <p:cNvSpPr txBox="1"/>
          <p:nvPr/>
        </p:nvSpPr>
        <p:spPr>
          <a:xfrm>
            <a:off x="1535040" y="3702821"/>
            <a:ext cx="17586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100–130 га — под сенокос и посев кормовых культур</a:t>
            </a:r>
            <a:endParaRPr lang="kk-KZ" sz="900" b="1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821825" y="4071721"/>
            <a:ext cx="28665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Производство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не менее 1.2 млн литров молока в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год Запуск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линии переработки молока (кефир, сметана, творог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Создание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до 20 рабочих мест</a:t>
            </a:r>
            <a:endParaRPr lang="kk-KZ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20B1B42-E386-EA8A-01C7-F28650F2898D}"/>
              </a:ext>
            </a:extLst>
          </p:cNvPr>
          <p:cNvSpPr txBox="1"/>
          <p:nvPr/>
        </p:nvSpPr>
        <p:spPr>
          <a:xfrm>
            <a:off x="3823919" y="5513097"/>
            <a:ext cx="26152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dirty="0" err="1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Ұлытау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(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Жезказган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,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Сатпаев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) Карагандинская область</a:t>
            </a:r>
          </a:p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Возможен выход на рынки Астаны и </a:t>
            </a:r>
            <a:r>
              <a:rPr lang="ru-RU" sz="900" dirty="0" err="1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  <a:ea typeface="Nirmala UI Semilight" panose="020B0402040204020203" pitchFamily="34" charset="0"/>
                <a:cs typeface="Arial" panose="020B0604020202020204" pitchFamily="34" charset="0"/>
              </a:rPr>
              <a:t>Костаная</a:t>
            </a:r>
            <a:endParaRPr lang="ru-RU" sz="900" dirty="0">
              <a:solidFill>
                <a:schemeClr val="accent2">
                  <a:lumMod val="75000"/>
                </a:schemeClr>
              </a:solidFill>
              <a:latin typeface="Bahnschrift" panose="020B0502040204020203" pitchFamily="34" charset="0"/>
              <a:ea typeface="Nirmala UI Semilight" panose="020B04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D5A169-00A0-5ACB-1FDF-3FFEC8ABE9C1}"/>
              </a:ext>
            </a:extLst>
          </p:cNvPr>
          <p:cNvSpPr txBox="1"/>
          <p:nvPr/>
        </p:nvSpPr>
        <p:spPr>
          <a:xfrm>
            <a:off x="4305987" y="1705381"/>
            <a:ext cx="258607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NPV: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354,26 млн. тенге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00" b="1" dirty="0" smtClean="0">
                <a:solidFill>
                  <a:schemeClr val="accent2">
                    <a:lumMod val="75000"/>
                  </a:schemeClr>
                </a:solidFill>
              </a:rPr>
              <a:t>IRR: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16,9%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900" b="1" dirty="0">
                <a:solidFill>
                  <a:schemeClr val="accent2">
                    <a:lumMod val="75000"/>
                  </a:schemeClr>
                </a:solidFill>
              </a:rPr>
              <a:t>Срок окупаемости: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</a:rPr>
              <a:t> 6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</a:rPr>
              <a:t> лет</a:t>
            </a:r>
            <a:endParaRPr lang="ru-RU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444" y="1792957"/>
            <a:ext cx="322344" cy="32234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5930" y="1764796"/>
            <a:ext cx="274344" cy="26824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98247" y="5499667"/>
            <a:ext cx="2489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Оборудование и техника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Доильный зал)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Охладитель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молока (на 2,000 л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)</a:t>
            </a:r>
          </a:p>
          <a:p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Государственная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поддержка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: Субсидии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до 50% на закуп скота и </a:t>
            </a:r>
            <a:r>
              <a:rPr lang="ru-RU" sz="9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оборудования Возмещение </a:t>
            </a:r>
            <a:r>
              <a:rPr lang="ru-RU" sz="9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процентной ставки по кредиту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8503" y="2843323"/>
            <a:ext cx="1596617" cy="12470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71896" y="791378"/>
            <a:ext cx="1549633" cy="10330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99849" y="2399526"/>
            <a:ext cx="1827080" cy="1218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04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1318</TotalTime>
  <Words>205</Words>
  <Application>Microsoft Office PowerPoint</Application>
  <PresentationFormat>Лист A4 (210x297 мм)</PresentationFormat>
  <Paragraphs>40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Nirmala UI Semilight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FRONT-9</dc:creator>
  <cp:lastModifiedBy>User</cp:lastModifiedBy>
  <cp:revision>82</cp:revision>
  <cp:lastPrinted>2025-01-24T10:20:37Z</cp:lastPrinted>
  <dcterms:created xsi:type="dcterms:W3CDTF">2025-01-16T13:04:41Z</dcterms:created>
  <dcterms:modified xsi:type="dcterms:W3CDTF">2025-07-09T07:04:49Z</dcterms:modified>
</cp:coreProperties>
</file>