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ABCB"/>
    <a:srgbClr val="1D4999"/>
    <a:srgbClr val="00B0F0"/>
    <a:srgbClr val="46A6AF"/>
    <a:srgbClr val="00D6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20" autoAdjust="0"/>
    <p:restoredTop sz="94660"/>
  </p:normalViewPr>
  <p:slideViewPr>
    <p:cSldViewPr snapToGrid="0" showGuides="1">
      <p:cViewPr>
        <p:scale>
          <a:sx n="110" d="100"/>
          <a:sy n="110" d="100"/>
        </p:scale>
        <p:origin x="3036" y="78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F111F-12EA-4029-9094-C18DBE615F98}" type="datetimeFigureOut">
              <a:rPr lang="ru-RU" smtClean="0"/>
              <a:pPr/>
              <a:t>11.06.2025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FAE68-768B-4790-9B87-5F0417ED76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817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FAE68-768B-4790-9B87-5F0417ED767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546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48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88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990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34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4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7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49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2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076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9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376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79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47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9" name="Прямая соединительная линия 1028">
            <a:extLst>
              <a:ext uri="{FF2B5EF4-FFF2-40B4-BE49-F238E27FC236}">
                <a16:creationId xmlns:a16="http://schemas.microsoft.com/office/drawing/2014/main" xmlns="" id="{3B6DC765-389A-43B8-B18F-4AAC657F49F3}"/>
              </a:ext>
            </a:extLst>
          </p:cNvPr>
          <p:cNvCxnSpPr>
            <a:cxnSpLocks/>
          </p:cNvCxnSpPr>
          <p:nvPr/>
        </p:nvCxnSpPr>
        <p:spPr>
          <a:xfrm flipV="1">
            <a:off x="1018819" y="8426430"/>
            <a:ext cx="2555464" cy="2159"/>
          </a:xfrm>
          <a:prstGeom prst="line">
            <a:avLst/>
          </a:prstGeom>
          <a:ln>
            <a:solidFill>
              <a:schemeClr val="accent2">
                <a:lumMod val="75000"/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FE76E95-53D7-48FC-BD1C-E8640E78F172}"/>
              </a:ext>
            </a:extLst>
          </p:cNvPr>
          <p:cNvSpPr txBox="1"/>
          <p:nvPr/>
        </p:nvSpPr>
        <p:spPr>
          <a:xfrm>
            <a:off x="53621" y="163779"/>
            <a:ext cx="60497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Строительство мини-НПЗ в области </a:t>
            </a:r>
            <a:r>
              <a:rPr lang="ru-RU" b="1" i="1" dirty="0" err="1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Ұлытау</a:t>
            </a:r>
            <a:endParaRPr lang="x-none" b="1" i="1" dirty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7" name="Параллелограмм 16">
            <a:extLst>
              <a:ext uri="{FF2B5EF4-FFF2-40B4-BE49-F238E27FC236}">
                <a16:creationId xmlns:a16="http://schemas.microsoft.com/office/drawing/2014/main" xmlns="" id="{C6B4ACCA-5FE0-4A9B-B131-E9E1D695F2F8}"/>
              </a:ext>
            </a:extLst>
          </p:cNvPr>
          <p:cNvSpPr/>
          <p:nvPr/>
        </p:nvSpPr>
        <p:spPr>
          <a:xfrm flipV="1">
            <a:off x="106487" y="582554"/>
            <a:ext cx="5434093" cy="59716"/>
          </a:xfrm>
          <a:prstGeom prst="parallelogram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xmlns="" id="{68D1AF97-2281-456C-B001-F3664D91B7E7}"/>
              </a:ext>
            </a:extLst>
          </p:cNvPr>
          <p:cNvSpPr/>
          <p:nvPr/>
        </p:nvSpPr>
        <p:spPr>
          <a:xfrm>
            <a:off x="37234" y="755845"/>
            <a:ext cx="5503346" cy="654332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7B035653-6B2C-4DF4-85D8-79A341418683}"/>
              </a:ext>
            </a:extLst>
          </p:cNvPr>
          <p:cNvSpPr txBox="1"/>
          <p:nvPr/>
        </p:nvSpPr>
        <p:spPr>
          <a:xfrm>
            <a:off x="162470" y="733186"/>
            <a:ext cx="52528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000" b="1" dirty="0">
                <a:solidFill>
                  <a:schemeClr val="bg1"/>
                </a:solidFill>
              </a:rPr>
              <a:t>Создание современного, технологически эффективного мини-нефтеперерабатывающего завода (НПЗ) мощностью 500 тыс. – 1 млн тонн в год, ориентированного на</a:t>
            </a:r>
            <a:r>
              <a:rPr lang="ru-RU" sz="1000" b="1" dirty="0" smtClean="0">
                <a:solidFill>
                  <a:schemeClr val="bg1"/>
                </a:solidFill>
              </a:rPr>
              <a:t>: Обеспечение </a:t>
            </a:r>
            <a:r>
              <a:rPr lang="ru-RU" sz="1000" b="1" dirty="0">
                <a:solidFill>
                  <a:schemeClr val="bg1"/>
                </a:solidFill>
              </a:rPr>
              <a:t>внутреннего спроса в ГСМ в Центральном Казахстане</a:t>
            </a:r>
            <a:r>
              <a:rPr lang="ru-RU" sz="1000" b="1" dirty="0" smtClean="0">
                <a:solidFill>
                  <a:schemeClr val="bg1"/>
                </a:solidFill>
              </a:rPr>
              <a:t>; Замещение </a:t>
            </a:r>
            <a:r>
              <a:rPr lang="ru-RU" sz="1000" b="1" dirty="0">
                <a:solidFill>
                  <a:schemeClr val="bg1"/>
                </a:solidFill>
              </a:rPr>
              <a:t>дорогого импорта топлива</a:t>
            </a:r>
            <a:r>
              <a:rPr lang="ru-RU" sz="1000" b="1" dirty="0" smtClean="0">
                <a:solidFill>
                  <a:schemeClr val="bg1"/>
                </a:solidFill>
              </a:rPr>
              <a:t>; Выход </a:t>
            </a:r>
            <a:r>
              <a:rPr lang="ru-RU" sz="1000" b="1" dirty="0">
                <a:solidFill>
                  <a:schemeClr val="bg1"/>
                </a:solidFill>
              </a:rPr>
              <a:t>на экспортные рынки: Узбекистан, Кыргызстан, </a:t>
            </a:r>
            <a:r>
              <a:rPr lang="ru-RU" sz="1000" b="1">
                <a:solidFill>
                  <a:schemeClr val="bg1"/>
                </a:solidFill>
              </a:rPr>
              <a:t>западный </a:t>
            </a:r>
            <a:r>
              <a:rPr lang="ru-RU" sz="1000" b="1" smtClean="0">
                <a:solidFill>
                  <a:schemeClr val="bg1"/>
                </a:solidFill>
              </a:rPr>
              <a:t>Китай.</a:t>
            </a:r>
            <a:endParaRPr lang="x-none" sz="1000" b="1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7380067D-EE97-4AF8-B493-60CE33B6C91D}"/>
              </a:ext>
            </a:extLst>
          </p:cNvPr>
          <p:cNvSpPr txBox="1"/>
          <p:nvPr/>
        </p:nvSpPr>
        <p:spPr>
          <a:xfrm>
            <a:off x="898515" y="1539130"/>
            <a:ext cx="159026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СТОИМОСТЬ </a:t>
            </a: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ПРОЕКТА:</a:t>
            </a:r>
          </a:p>
          <a:p>
            <a:r>
              <a:rPr lang="en-US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~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150–200 млн </a:t>
            </a:r>
            <a:r>
              <a:rPr lang="en-US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USD</a:t>
            </a:r>
            <a:endParaRPr lang="en-US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49446FD8-AEB4-409D-AFD1-2A82D6F532E0}"/>
              </a:ext>
            </a:extLst>
          </p:cNvPr>
          <p:cNvSpPr txBox="1"/>
          <p:nvPr/>
        </p:nvSpPr>
        <p:spPr>
          <a:xfrm>
            <a:off x="2702864" y="1539130"/>
            <a:ext cx="1945729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МОЩНОСТЬ </a:t>
            </a: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ПРОЕКТА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:</a:t>
            </a:r>
          </a:p>
          <a:p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500 тыс. – 1 млн тонн в год</a:t>
            </a:r>
            <a:endParaRPr lang="ru-RU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44" name="Прямоугольник: скругленные углы 43">
            <a:extLst>
              <a:ext uri="{FF2B5EF4-FFF2-40B4-BE49-F238E27FC236}">
                <a16:creationId xmlns:a16="http://schemas.microsoft.com/office/drawing/2014/main" xmlns="" id="{ED088B85-D6A1-41AE-8BFB-84E340C572F3}"/>
              </a:ext>
            </a:extLst>
          </p:cNvPr>
          <p:cNvSpPr/>
          <p:nvPr/>
        </p:nvSpPr>
        <p:spPr>
          <a:xfrm>
            <a:off x="91035" y="2371042"/>
            <a:ext cx="1820315" cy="302308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1DFC77F4-BC04-462D-B41A-6DBD244FEB2A}"/>
              </a:ext>
            </a:extLst>
          </p:cNvPr>
          <p:cNvSpPr txBox="1"/>
          <p:nvPr/>
        </p:nvSpPr>
        <p:spPr>
          <a:xfrm>
            <a:off x="233011" y="2395734"/>
            <a:ext cx="18695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bg1"/>
                </a:solidFill>
                <a:latin typeface="Bahnschrift" panose="020B0502040204020203" pitchFamily="34" charset="0"/>
              </a:rPr>
              <a:t>РАЗМЕЩЕНИЕ ПРОЕКТА</a:t>
            </a:r>
            <a:endParaRPr lang="x-none" sz="900" b="1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4E4F0062-9D1D-416B-873E-24A8F8A1A0E7}"/>
              </a:ext>
            </a:extLst>
          </p:cNvPr>
          <p:cNvSpPr txBox="1"/>
          <p:nvPr/>
        </p:nvSpPr>
        <p:spPr>
          <a:xfrm>
            <a:off x="1475477" y="2736222"/>
            <a:ext cx="24701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Область </a:t>
            </a:r>
            <a:r>
              <a:rPr lang="ru-RU" sz="900" b="1" dirty="0" err="1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Ұлытау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, </a:t>
            </a:r>
            <a:r>
              <a:rPr lang="ru-RU" sz="900" b="1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промзона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г. </a:t>
            </a:r>
            <a:r>
              <a:rPr lang="ru-RU" sz="900" b="1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Жезказган</a:t>
            </a:r>
            <a:endParaRPr lang="x-none" sz="9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xmlns="" id="{EE816A84-E447-434B-89DE-DA64A441562C}"/>
              </a:ext>
            </a:extLst>
          </p:cNvPr>
          <p:cNvCxnSpPr>
            <a:cxnSpLocks/>
          </p:cNvCxnSpPr>
          <p:nvPr/>
        </p:nvCxnSpPr>
        <p:spPr>
          <a:xfrm flipV="1">
            <a:off x="829551" y="2931034"/>
            <a:ext cx="591760" cy="641952"/>
          </a:xfrm>
          <a:prstGeom prst="line">
            <a:avLst/>
          </a:prstGeom>
          <a:ln>
            <a:solidFill>
              <a:srgbClr val="1D4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Блок-схема: узел 49">
            <a:extLst>
              <a:ext uri="{FF2B5EF4-FFF2-40B4-BE49-F238E27FC236}">
                <a16:creationId xmlns:a16="http://schemas.microsoft.com/office/drawing/2014/main" xmlns="" id="{44BB2958-1A8E-4A06-8487-10034B8F27B5}"/>
              </a:ext>
            </a:extLst>
          </p:cNvPr>
          <p:cNvSpPr/>
          <p:nvPr/>
        </p:nvSpPr>
        <p:spPr>
          <a:xfrm>
            <a:off x="1455659" y="2891018"/>
            <a:ext cx="47709" cy="45719"/>
          </a:xfrm>
          <a:prstGeom prst="flowChartConnec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59" name="Рисунок 58">
            <a:extLst>
              <a:ext uri="{FF2B5EF4-FFF2-40B4-BE49-F238E27FC236}">
                <a16:creationId xmlns:a16="http://schemas.microsoft.com/office/drawing/2014/main" xmlns="" id="{4E80167A-1C88-4258-AC17-EA3CD2111C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588" y="3120436"/>
            <a:ext cx="185294" cy="185294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D5582E80-79CC-46B5-8A63-1D76C4F8747D}"/>
              </a:ext>
            </a:extLst>
          </p:cNvPr>
          <p:cNvSpPr txBox="1"/>
          <p:nvPr/>
        </p:nvSpPr>
        <p:spPr>
          <a:xfrm>
            <a:off x="1600133" y="3117941"/>
            <a:ext cx="15425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ЗЕМЕЛЬНЫЙ </a:t>
            </a:r>
            <a:r>
              <a:rPr lang="kk-KZ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УЧАСТОК </a:t>
            </a:r>
            <a:r>
              <a:rPr lang="kk-KZ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–10–15 га </a:t>
            </a:r>
            <a:endParaRPr lang="kk-KZ" sz="9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pic>
        <p:nvPicPr>
          <p:cNvPr id="61" name="Рисунок 60">
            <a:extLst>
              <a:ext uri="{FF2B5EF4-FFF2-40B4-BE49-F238E27FC236}">
                <a16:creationId xmlns:a16="http://schemas.microsoft.com/office/drawing/2014/main" xmlns="" id="{8EFD25CE-383C-4B36-9608-35A4298385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836" y="3498048"/>
            <a:ext cx="183144" cy="183144"/>
          </a:xfrm>
          <a:prstGeom prst="rect">
            <a:avLst/>
          </a:prstGeom>
        </p:spPr>
      </p:pic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7284A18C-1D91-4060-8EA8-C198697093AC}"/>
              </a:ext>
            </a:extLst>
          </p:cNvPr>
          <p:cNvSpPr txBox="1"/>
          <p:nvPr/>
        </p:nvSpPr>
        <p:spPr>
          <a:xfrm>
            <a:off x="607203" y="4067688"/>
            <a:ext cx="21728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• УДОБНАЯ ТРАНСПОРТНАЯ</a:t>
            </a:r>
            <a:endParaRPr lang="en-US" sz="9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Calibri" panose="020F0502020204030204" pitchFamily="34" charset="0"/>
            </a:endParaRP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ЛОГИСТИКА</a:t>
            </a:r>
          </a:p>
        </p:txBody>
      </p:sp>
      <p:sp>
        <p:nvSpPr>
          <p:cNvPr id="71" name="Прямоугольник: скругленные углы 70">
            <a:extLst>
              <a:ext uri="{FF2B5EF4-FFF2-40B4-BE49-F238E27FC236}">
                <a16:creationId xmlns:a16="http://schemas.microsoft.com/office/drawing/2014/main" xmlns="" id="{9DE399B2-7217-43F4-A148-D3D25B9AD9FD}"/>
              </a:ext>
            </a:extLst>
          </p:cNvPr>
          <p:cNvSpPr/>
          <p:nvPr/>
        </p:nvSpPr>
        <p:spPr>
          <a:xfrm>
            <a:off x="4304122" y="3835004"/>
            <a:ext cx="1437199" cy="26473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D4B37A1D-4A65-4507-AF9F-35B820550E7D}"/>
              </a:ext>
            </a:extLst>
          </p:cNvPr>
          <p:cNvSpPr txBox="1"/>
          <p:nvPr/>
        </p:nvSpPr>
        <p:spPr>
          <a:xfrm>
            <a:off x="4527366" y="3844040"/>
            <a:ext cx="123259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9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КОНЦЕПЦИЯ</a:t>
            </a:r>
            <a:endParaRPr lang="x-none" sz="900" b="1" dirty="0"/>
          </a:p>
        </p:txBody>
      </p: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xmlns="" id="{108B5C54-E9C6-4DF2-810A-646EE29BED5B}"/>
              </a:ext>
            </a:extLst>
          </p:cNvPr>
          <p:cNvCxnSpPr>
            <a:cxnSpLocks/>
          </p:cNvCxnSpPr>
          <p:nvPr/>
        </p:nvCxnSpPr>
        <p:spPr>
          <a:xfrm flipH="1">
            <a:off x="3413436" y="3418395"/>
            <a:ext cx="12411" cy="3367304"/>
          </a:xfrm>
          <a:prstGeom prst="line">
            <a:avLst/>
          </a:prstGeom>
          <a:ln w="3175">
            <a:solidFill>
              <a:schemeClr val="accent2">
                <a:lumMod val="75000"/>
                <a:alpha val="44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Прямоугольник: скругленные углы 89">
            <a:extLst>
              <a:ext uri="{FF2B5EF4-FFF2-40B4-BE49-F238E27FC236}">
                <a16:creationId xmlns:a16="http://schemas.microsoft.com/office/drawing/2014/main" xmlns="" id="{2C9A34F1-30EE-4E47-A736-B6B32BB13663}"/>
              </a:ext>
            </a:extLst>
          </p:cNvPr>
          <p:cNvSpPr/>
          <p:nvPr/>
        </p:nvSpPr>
        <p:spPr>
          <a:xfrm>
            <a:off x="478119" y="4666589"/>
            <a:ext cx="2610189" cy="26473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159" name="Прямоугольник: скругленные углы 158">
            <a:extLst>
              <a:ext uri="{FF2B5EF4-FFF2-40B4-BE49-F238E27FC236}">
                <a16:creationId xmlns:a16="http://schemas.microsoft.com/office/drawing/2014/main" xmlns="" id="{E794B228-5FA1-4F37-A644-7EE5400AC72C}"/>
              </a:ext>
            </a:extLst>
          </p:cNvPr>
          <p:cNvSpPr/>
          <p:nvPr/>
        </p:nvSpPr>
        <p:spPr>
          <a:xfrm>
            <a:off x="2099223" y="7779716"/>
            <a:ext cx="4004151" cy="360458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xmlns="" id="{6527D83D-8324-49A7-848A-AC995D53E4E8}"/>
              </a:ext>
            </a:extLst>
          </p:cNvPr>
          <p:cNvSpPr txBox="1"/>
          <p:nvPr/>
        </p:nvSpPr>
        <p:spPr>
          <a:xfrm>
            <a:off x="2410855" y="7840848"/>
            <a:ext cx="252974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bg1"/>
                </a:solidFill>
                <a:latin typeface="Bahnschrift" panose="020B0502040204020203" pitchFamily="34" charset="0"/>
              </a:rPr>
              <a:t>МЕРЫ ГОСУДАРСТВЕННОЙ ПОДДЕРЖКИ</a:t>
            </a:r>
            <a:endParaRPr lang="x-none" sz="900" b="1" dirty="0"/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xmlns="" id="{DC3B936C-B078-4341-ABB3-389362833C8B}"/>
              </a:ext>
            </a:extLst>
          </p:cNvPr>
          <p:cNvSpPr txBox="1"/>
          <p:nvPr/>
        </p:nvSpPr>
        <p:spPr>
          <a:xfrm>
            <a:off x="389330" y="8652967"/>
            <a:ext cx="321863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•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Предоставление земельного участка </a:t>
            </a:r>
            <a:r>
              <a:rPr lang="en-US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БЕСПЛАТНО;</a:t>
            </a:r>
          </a:p>
          <a:p>
            <a:endParaRPr lang="ru-RU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900" dirty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900" b="1" dirty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x-none" sz="9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xmlns="" id="{F49EE3AC-53E8-418D-BE8C-51F14DC4B333}"/>
              </a:ext>
            </a:extLst>
          </p:cNvPr>
          <p:cNvSpPr txBox="1"/>
          <p:nvPr/>
        </p:nvSpPr>
        <p:spPr>
          <a:xfrm>
            <a:off x="3630051" y="8652967"/>
            <a:ext cx="3218631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 Государственный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натурный грант.</a:t>
            </a:r>
          </a:p>
          <a:p>
            <a:endParaRPr lang="ru-RU" sz="8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8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800" dirty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8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67" name="Прямоугольник: скругленные углы 166">
            <a:extLst>
              <a:ext uri="{FF2B5EF4-FFF2-40B4-BE49-F238E27FC236}">
                <a16:creationId xmlns:a16="http://schemas.microsoft.com/office/drawing/2014/main" xmlns="" id="{7DFD715C-B7E7-4D00-B4F1-4CC53AC84FCC}"/>
              </a:ext>
            </a:extLst>
          </p:cNvPr>
          <p:cNvSpPr/>
          <p:nvPr/>
        </p:nvSpPr>
        <p:spPr>
          <a:xfrm>
            <a:off x="158402" y="8287995"/>
            <a:ext cx="849380" cy="21970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xmlns="" id="{8501FBEB-938E-47EF-9D8A-C6504C873966}"/>
              </a:ext>
            </a:extLst>
          </p:cNvPr>
          <p:cNvSpPr txBox="1"/>
          <p:nvPr/>
        </p:nvSpPr>
        <p:spPr>
          <a:xfrm>
            <a:off x="201051" y="8312991"/>
            <a:ext cx="76408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6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ДЛЯ ПРОЕКТА:</a:t>
            </a:r>
            <a:endParaRPr lang="x-none" sz="6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68" name="Прямоугольник: скругленные углы 167">
            <a:extLst>
              <a:ext uri="{FF2B5EF4-FFF2-40B4-BE49-F238E27FC236}">
                <a16:creationId xmlns:a16="http://schemas.microsoft.com/office/drawing/2014/main" xmlns="" id="{443EECEB-8138-4B2A-9DFB-AF6E7AD2256A}"/>
              </a:ext>
            </a:extLst>
          </p:cNvPr>
          <p:cNvSpPr/>
          <p:nvPr/>
        </p:nvSpPr>
        <p:spPr>
          <a:xfrm>
            <a:off x="3760403" y="8310593"/>
            <a:ext cx="1547664" cy="21970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xmlns="" id="{5C61F413-D2A0-40D0-A4AE-63B8881E3BD6}"/>
              </a:ext>
            </a:extLst>
          </p:cNvPr>
          <p:cNvSpPr txBox="1"/>
          <p:nvPr/>
        </p:nvSpPr>
        <p:spPr>
          <a:xfrm>
            <a:off x="3831272" y="8328113"/>
            <a:ext cx="1405926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6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ДРУГИЕ  ДЕЙСТВУЮЩИЕ ВИДЫ:</a:t>
            </a:r>
            <a:endParaRPr lang="x-none" sz="6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cxnSp>
        <p:nvCxnSpPr>
          <p:cNvPr id="172" name="Прямая соединительная линия 171">
            <a:extLst>
              <a:ext uri="{FF2B5EF4-FFF2-40B4-BE49-F238E27FC236}">
                <a16:creationId xmlns:a16="http://schemas.microsoft.com/office/drawing/2014/main" xmlns="" id="{C691570F-8EE2-48D9-8664-D86B8F2A30AC}"/>
              </a:ext>
            </a:extLst>
          </p:cNvPr>
          <p:cNvCxnSpPr/>
          <p:nvPr/>
        </p:nvCxnSpPr>
        <p:spPr>
          <a:xfrm>
            <a:off x="5378936" y="8411625"/>
            <a:ext cx="1355951" cy="8820"/>
          </a:xfrm>
          <a:prstGeom prst="line">
            <a:avLst/>
          </a:prstGeom>
          <a:ln>
            <a:solidFill>
              <a:schemeClr val="accent2">
                <a:lumMod val="75000"/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7B035653-6B2C-4DF4-85D8-79A341418683}"/>
              </a:ext>
            </a:extLst>
          </p:cNvPr>
          <p:cNvSpPr txBox="1"/>
          <p:nvPr/>
        </p:nvSpPr>
        <p:spPr>
          <a:xfrm>
            <a:off x="975685" y="4680345"/>
            <a:ext cx="206702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800" b="1" dirty="0">
                <a:solidFill>
                  <a:schemeClr val="bg1"/>
                </a:solidFill>
                <a:latin typeface="Bahnschrift" panose="020B0502040204020203" pitchFamily="34" charset="0"/>
              </a:rPr>
              <a:t>ДОПОЛНИТЕЛЬНАЯ ИНФОРМАЦИЯ</a:t>
            </a:r>
            <a:endParaRPr lang="x-none" sz="800" b="1" dirty="0">
              <a:solidFill>
                <a:schemeClr val="bg1"/>
              </a:solidFill>
            </a:endParaRPr>
          </a:p>
        </p:txBody>
      </p:sp>
      <p:sp>
        <p:nvSpPr>
          <p:cNvPr id="53" name="Прямоугольник: скругленные углы 89">
            <a:extLst>
              <a:ext uri="{FF2B5EF4-FFF2-40B4-BE49-F238E27FC236}">
                <a16:creationId xmlns:a16="http://schemas.microsoft.com/office/drawing/2014/main" xmlns="" id="{2C9A34F1-30EE-4E47-A736-B6B32BB13663}"/>
              </a:ext>
            </a:extLst>
          </p:cNvPr>
          <p:cNvSpPr/>
          <p:nvPr/>
        </p:nvSpPr>
        <p:spPr>
          <a:xfrm>
            <a:off x="3630051" y="5774700"/>
            <a:ext cx="2610189" cy="26473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7B035653-6B2C-4DF4-85D8-79A341418683}"/>
              </a:ext>
            </a:extLst>
          </p:cNvPr>
          <p:cNvSpPr txBox="1"/>
          <p:nvPr/>
        </p:nvSpPr>
        <p:spPr>
          <a:xfrm>
            <a:off x="4335706" y="5789865"/>
            <a:ext cx="317716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800" b="1" dirty="0">
                <a:solidFill>
                  <a:schemeClr val="bg1"/>
                </a:solidFill>
                <a:latin typeface="Bahnschrift" panose="020B0502040204020203" pitchFamily="34" charset="0"/>
              </a:rPr>
              <a:t>РЫНКИ СБЫТА</a:t>
            </a:r>
            <a:endParaRPr lang="x-none" sz="800" b="1" dirty="0">
              <a:solidFill>
                <a:schemeClr val="bg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D5582E80-79CC-46B5-8A63-1D76C4F8747D}"/>
              </a:ext>
            </a:extLst>
          </p:cNvPr>
          <p:cNvSpPr txBox="1"/>
          <p:nvPr/>
        </p:nvSpPr>
        <p:spPr>
          <a:xfrm>
            <a:off x="1635359" y="3523952"/>
            <a:ext cx="17586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900" b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Промышленное использование</a:t>
            </a:r>
            <a:endParaRPr lang="kk-KZ" sz="9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620B1B42-E386-EA8A-01C7-F28650F2898D}"/>
              </a:ext>
            </a:extLst>
          </p:cNvPr>
          <p:cNvSpPr txBox="1"/>
          <p:nvPr/>
        </p:nvSpPr>
        <p:spPr>
          <a:xfrm>
            <a:off x="3665632" y="4126953"/>
            <a:ext cx="29166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Внутренний рынок Казахстана (Центральный регион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) </a:t>
            </a:r>
            <a:r>
              <a:rPr lang="ru-RU" sz="900" dirty="0" err="1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Ұлытау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, Карагандинская и </a:t>
            </a:r>
            <a:r>
              <a:rPr lang="ru-RU" sz="900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Улытауская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 области сталкиваются с дефицитом ГСМ, особенно в периоды весенне-летних полевых работ и зимнего отопления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: Сельское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хозяйство: крупные аграрные зоны в Карагандинской и </a:t>
            </a:r>
            <a:r>
              <a:rPr lang="ru-RU" sz="900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Костанайской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 областях — высокий спрос на дизтопливо (посев, уборка, транспортировка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); Промышленность </a:t>
            </a:r>
            <a:r>
              <a:rPr lang="ru-RU" sz="900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Жезказгана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 и </a:t>
            </a:r>
            <a:r>
              <a:rPr lang="ru-RU" sz="900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Сатпаева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: нуждается в стабильных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поставках ГСМ.</a:t>
            </a:r>
            <a:endParaRPr lang="kk-KZ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ea typeface="Nirmala UI Semilight" panose="020B04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620B1B42-E386-EA8A-01C7-F28650F2898D}"/>
              </a:ext>
            </a:extLst>
          </p:cNvPr>
          <p:cNvSpPr txBox="1"/>
          <p:nvPr/>
        </p:nvSpPr>
        <p:spPr>
          <a:xfrm>
            <a:off x="3715076" y="6143597"/>
            <a:ext cx="261529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Цена на внутреннем рынке Казахстана — регулируемая, но маржа сохраняется за счёт логистики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На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экспорт — свободное ценообразование (в долларах), особенно по дизтопливу и мазуту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Проект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способен приносить маржу от $50 до $100/т в зависимости от типа продукта и маршрута поставки.</a:t>
            </a:r>
            <a:endParaRPr lang="ru-RU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ea typeface="Nirmala UI Semilight" panose="020B04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AD5A169-00A0-5ACB-1FDF-3FFEC8ABE9C1}"/>
              </a:ext>
            </a:extLst>
          </p:cNvPr>
          <p:cNvSpPr txBox="1"/>
          <p:nvPr/>
        </p:nvSpPr>
        <p:spPr>
          <a:xfrm>
            <a:off x="4305987" y="1504161"/>
            <a:ext cx="2057479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NPV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: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(</a:t>
            </a:r>
            <a:r>
              <a:rPr lang="en-US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6-7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лет, ставка диск. 12%)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–</a:t>
            </a:r>
            <a:endParaRPr lang="en-US" sz="900" dirty="0" smtClean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en-US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35 </a:t>
            </a:r>
            <a:r>
              <a:rPr lang="en-US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000 000 USD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endParaRPr lang="ru-RU" sz="900" dirty="0" smtClean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IRR (внутренняя норма доходности): от 18–22%</a:t>
            </a:r>
            <a:endParaRPr lang="en-US" sz="900" b="1" dirty="0" smtClean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Срок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окупаемости: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5-6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лет</a:t>
            </a:r>
            <a:endParaRPr lang="ru-RU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9571" y="1506894"/>
            <a:ext cx="322344" cy="32234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05746" y="1535710"/>
            <a:ext cx="274344" cy="26824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36313" y="4992456"/>
            <a:ext cx="2950073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     Уникальное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географическое расположение: центр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Казахстана;</a:t>
            </a:r>
          </a:p>
          <a:p>
            <a:pPr marL="171450" indent="-171450">
              <a:buFontTx/>
              <a:buChar char="-"/>
            </a:pP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логистический </a:t>
            </a:r>
            <a:r>
              <a:rPr lang="ru-RU" sz="900" dirty="0" err="1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хаб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 Гарантированный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рынок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сбыта;</a:t>
            </a:r>
          </a:p>
          <a:p>
            <a:pPr marL="171450" indent="-171450">
              <a:buFontTx/>
              <a:buChar char="-"/>
            </a:pP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поддержка со стороны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региона Поддержка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со стороны АО «СПК </a:t>
            </a:r>
            <a:r>
              <a:rPr lang="ru-RU" sz="900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Ұлытау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» и возможность государственного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сопровождения </a:t>
            </a:r>
          </a:p>
          <a:p>
            <a:pPr marL="171450" indent="-171450">
              <a:buFontTx/>
              <a:buChar char="-"/>
            </a:pP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Доступ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к рабочей силе, инфраструктуре и сырьевым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источникам </a:t>
            </a:r>
          </a:p>
          <a:p>
            <a:pPr marL="171450" indent="-171450">
              <a:buFontTx/>
              <a:buChar char="-"/>
            </a:pP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Высокий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потенциал масштабирования и доходности</a:t>
            </a:r>
            <a:endParaRPr lang="ru-RU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pic>
        <p:nvPicPr>
          <p:cNvPr id="1026" name="Picture 2" descr="https://avatars.mds.yandex.net/i?id=f1c26d0f259c2fc0e244be7e6e4a82e40e71fdb7-9167418-images-thumbs&amp;n=1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000" y="2953292"/>
            <a:ext cx="1505019" cy="76191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avatars.mds.yandex.net/i?id=0a370b03d1106488e364204de4798fc52354dc74-9215651-images-thumbs&amp;n=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476" y="2371042"/>
            <a:ext cx="2008373" cy="11297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42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1347</TotalTime>
  <Words>308</Words>
  <Application>Microsoft Office PowerPoint</Application>
  <PresentationFormat>Лист A4 (210x297 мм)</PresentationFormat>
  <Paragraphs>41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Bahnschrift</vt:lpstr>
      <vt:lpstr>Calibri</vt:lpstr>
      <vt:lpstr>Calibri Light</vt:lpstr>
      <vt:lpstr>Nirmala UI Semilight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FRONT-9</dc:creator>
  <cp:lastModifiedBy>User</cp:lastModifiedBy>
  <cp:revision>84</cp:revision>
  <cp:lastPrinted>2025-01-24T10:20:37Z</cp:lastPrinted>
  <dcterms:created xsi:type="dcterms:W3CDTF">2025-01-16T13:04:41Z</dcterms:created>
  <dcterms:modified xsi:type="dcterms:W3CDTF">2025-06-11T10:42:31Z</dcterms:modified>
</cp:coreProperties>
</file>