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BCB"/>
    <a:srgbClr val="1D4999"/>
    <a:srgbClr val="00B0F0"/>
    <a:srgbClr val="46A6AF"/>
    <a:srgbClr val="00D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780" y="108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111F-12EA-4029-9094-C18DBE615F98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AE68-768B-4790-9B87-5F0417ED7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FAE68-768B-4790-9B87-5F0417ED767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4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Прямая соединительная линия 1028">
            <a:extLst>
              <a:ext uri="{FF2B5EF4-FFF2-40B4-BE49-F238E27FC236}">
                <a16:creationId xmlns="" xmlns:a16="http://schemas.microsoft.com/office/drawing/2014/main" id="{3B6DC765-389A-43B8-B18F-4AAC657F49F3}"/>
              </a:ext>
            </a:extLst>
          </p:cNvPr>
          <p:cNvCxnSpPr>
            <a:cxnSpLocks/>
          </p:cNvCxnSpPr>
          <p:nvPr/>
        </p:nvCxnSpPr>
        <p:spPr>
          <a:xfrm flipV="1">
            <a:off x="1018819" y="8426430"/>
            <a:ext cx="2555464" cy="2159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FE76E95-53D7-48FC-BD1C-E8640E78F172}"/>
              </a:ext>
            </a:extLst>
          </p:cNvPr>
          <p:cNvSpPr txBox="1"/>
          <p:nvPr/>
        </p:nvSpPr>
        <p:spPr>
          <a:xfrm>
            <a:off x="53621" y="163779"/>
            <a:ext cx="604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Строительство гостиницы в </a:t>
            </a:r>
            <a:r>
              <a:rPr lang="kk-KZ" b="1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Ұлытау</a:t>
            </a:r>
            <a:endParaRPr lang="x-none" i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7" name="Параллелограмм 16">
            <a:extLst>
              <a:ext uri="{FF2B5EF4-FFF2-40B4-BE49-F238E27FC236}">
                <a16:creationId xmlns="" xmlns:a16="http://schemas.microsoft.com/office/drawing/2014/main" id="{C6B4ACCA-5FE0-4A9B-B131-E9E1D695F2F8}"/>
              </a:ext>
            </a:extLst>
          </p:cNvPr>
          <p:cNvSpPr/>
          <p:nvPr/>
        </p:nvSpPr>
        <p:spPr>
          <a:xfrm flipV="1">
            <a:off x="106487" y="582554"/>
            <a:ext cx="5434093" cy="5971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68D1AF97-2281-456C-B001-F3664D91B7E7}"/>
              </a:ext>
            </a:extLst>
          </p:cNvPr>
          <p:cNvSpPr/>
          <p:nvPr/>
        </p:nvSpPr>
        <p:spPr>
          <a:xfrm>
            <a:off x="37234" y="755845"/>
            <a:ext cx="5503346" cy="654332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162470" y="733186"/>
            <a:ext cx="52528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chemeClr val="bg1"/>
                </a:solidFill>
              </a:rPr>
              <a:t>Проект гостиницы в </a:t>
            </a:r>
            <a:r>
              <a:rPr lang="ru-RU" sz="1000" b="1" dirty="0" err="1">
                <a:solidFill>
                  <a:schemeClr val="bg1"/>
                </a:solidFill>
              </a:rPr>
              <a:t>Улытау</a:t>
            </a:r>
            <a:r>
              <a:rPr lang="ru-RU" sz="1000" b="1" dirty="0">
                <a:solidFill>
                  <a:schemeClr val="bg1"/>
                </a:solidFill>
              </a:rPr>
              <a:t> — долгосрочная инвестиция, с потенциальной окупаемостью от 9 до 11 лет, особенно выгоден при получении гос. субсидий и устойчивом росте туристического потока. Стратегическое расположение в районе исторических объектов усиливает интерес со стороны туроператоров.</a:t>
            </a:r>
            <a:endParaRPr lang="x-none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380067D-EE97-4AF8-B493-60CE33B6C91D}"/>
              </a:ext>
            </a:extLst>
          </p:cNvPr>
          <p:cNvSpPr txBox="1"/>
          <p:nvPr/>
        </p:nvSpPr>
        <p:spPr>
          <a:xfrm>
            <a:off x="898515" y="1539130"/>
            <a:ext cx="1590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СТОИМОСТЬ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~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850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млн. </a:t>
            </a:r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т.г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. </a:t>
            </a:r>
            <a:r>
              <a:rPr lang="en-US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KZT</a:t>
            </a:r>
            <a:endParaRPr lang="en-US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49446FD8-AEB4-409D-AFD1-2A82D6F532E0}"/>
              </a:ext>
            </a:extLst>
          </p:cNvPr>
          <p:cNvSpPr txBox="1"/>
          <p:nvPr/>
        </p:nvSpPr>
        <p:spPr>
          <a:xfrm>
            <a:off x="2702864" y="1539130"/>
            <a:ext cx="19457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МОЩНОСТЬ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259 млн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в год</a:t>
            </a:r>
            <a:endParaRPr lang="x-none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="" xmlns:a16="http://schemas.microsoft.com/office/drawing/2014/main" id="{ED088B85-D6A1-41AE-8BFB-84E340C572F3}"/>
              </a:ext>
            </a:extLst>
          </p:cNvPr>
          <p:cNvSpPr/>
          <p:nvPr/>
        </p:nvSpPr>
        <p:spPr>
          <a:xfrm>
            <a:off x="91035" y="2371042"/>
            <a:ext cx="1820315" cy="30230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DFC77F4-BC04-462D-B41A-6DBD244FEB2A}"/>
              </a:ext>
            </a:extLst>
          </p:cNvPr>
          <p:cNvSpPr txBox="1"/>
          <p:nvPr/>
        </p:nvSpPr>
        <p:spPr>
          <a:xfrm>
            <a:off x="233011" y="2395734"/>
            <a:ext cx="1869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РАЗМЕЩЕНИЕ ПРОЕКТА</a:t>
            </a:r>
            <a:endParaRPr lang="x-none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4E4F0062-9D1D-416B-873E-24A8F8A1A0E7}"/>
              </a:ext>
            </a:extLst>
          </p:cNvPr>
          <p:cNvSpPr txBox="1"/>
          <p:nvPr/>
        </p:nvSpPr>
        <p:spPr>
          <a:xfrm>
            <a:off x="1463675" y="2804995"/>
            <a:ext cx="24701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с.Улытау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</a:t>
            </a:r>
            <a:r>
              <a:rPr lang="ru-RU" sz="900" b="1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Улытауский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район)</a:t>
            </a:r>
            <a:endParaRPr lang="x-none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EE816A84-E447-434B-89DE-DA64A441562C}"/>
              </a:ext>
            </a:extLst>
          </p:cNvPr>
          <p:cNvCxnSpPr>
            <a:cxnSpLocks/>
            <a:endCxn id="48" idx="1"/>
          </p:cNvCxnSpPr>
          <p:nvPr/>
        </p:nvCxnSpPr>
        <p:spPr>
          <a:xfrm rot="5400000" flipH="1" flipV="1">
            <a:off x="846819" y="2945507"/>
            <a:ext cx="641952" cy="591760"/>
          </a:xfrm>
          <a:prstGeom prst="line">
            <a:avLst/>
          </a:prstGeom>
          <a:ln>
            <a:solidFill>
              <a:srgbClr val="1D4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Блок-схема: узел 49">
            <a:extLst>
              <a:ext uri="{FF2B5EF4-FFF2-40B4-BE49-F238E27FC236}">
                <a16:creationId xmlns="" xmlns:a16="http://schemas.microsoft.com/office/drawing/2014/main" id="{44BB2958-1A8E-4A06-8487-10034B8F27B5}"/>
              </a:ext>
            </a:extLst>
          </p:cNvPr>
          <p:cNvSpPr/>
          <p:nvPr/>
        </p:nvSpPr>
        <p:spPr>
          <a:xfrm>
            <a:off x="1455659" y="2891018"/>
            <a:ext cx="47709" cy="45719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9" name="Рисунок 58">
            <a:extLst>
              <a:ext uri="{FF2B5EF4-FFF2-40B4-BE49-F238E27FC236}">
                <a16:creationId xmlns="" xmlns:a16="http://schemas.microsoft.com/office/drawing/2014/main" id="{4E80167A-1C88-4258-AC17-EA3CD2111C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88" y="3120436"/>
            <a:ext cx="185294" cy="18529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25297" y="3065351"/>
            <a:ext cx="15425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ЗЕМЕЛЬНЫЙ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УЧАСТОК – 0,5-0,7 </a:t>
            </a:r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ГА</a:t>
            </a:r>
          </a:p>
        </p:txBody>
      </p:sp>
      <p:pic>
        <p:nvPicPr>
          <p:cNvPr id="61" name="Рисунок 60">
            <a:extLst>
              <a:ext uri="{FF2B5EF4-FFF2-40B4-BE49-F238E27FC236}">
                <a16:creationId xmlns="" xmlns:a16="http://schemas.microsoft.com/office/drawing/2014/main" id="{8EFD25CE-383C-4B36-9608-35A429838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836" y="3498048"/>
            <a:ext cx="183144" cy="183144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7284A18C-1D91-4060-8EA8-C198697093AC}"/>
              </a:ext>
            </a:extLst>
          </p:cNvPr>
          <p:cNvSpPr txBox="1"/>
          <p:nvPr/>
        </p:nvSpPr>
        <p:spPr>
          <a:xfrm>
            <a:off x="607203" y="4067688"/>
            <a:ext cx="2172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• УДОБНАЯ ТРАНСПОРТНАЯ</a:t>
            </a:r>
            <a:endParaRPr lang="en-US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ЛОГИСТИКА</a:t>
            </a: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="" xmlns:a16="http://schemas.microsoft.com/office/drawing/2014/main" id="{9DE399B2-7217-43F4-A148-D3D25B9AD9FD}"/>
              </a:ext>
            </a:extLst>
          </p:cNvPr>
          <p:cNvSpPr/>
          <p:nvPr/>
        </p:nvSpPr>
        <p:spPr>
          <a:xfrm>
            <a:off x="4222003" y="3712201"/>
            <a:ext cx="143719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D4B37A1D-4A65-4507-AF9F-35B820550E7D}"/>
              </a:ext>
            </a:extLst>
          </p:cNvPr>
          <p:cNvSpPr txBox="1"/>
          <p:nvPr/>
        </p:nvSpPr>
        <p:spPr>
          <a:xfrm>
            <a:off x="4527367" y="3758393"/>
            <a:ext cx="12325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КОНЦЕПЦИЯ</a:t>
            </a:r>
            <a:endParaRPr lang="x-none" sz="900" b="1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108B5C54-E9C6-4DF2-810A-646EE29BED5B}"/>
              </a:ext>
            </a:extLst>
          </p:cNvPr>
          <p:cNvCxnSpPr>
            <a:cxnSpLocks/>
          </p:cNvCxnSpPr>
          <p:nvPr/>
        </p:nvCxnSpPr>
        <p:spPr>
          <a:xfrm flipH="1">
            <a:off x="3413436" y="3418395"/>
            <a:ext cx="12411" cy="3367304"/>
          </a:xfrm>
          <a:prstGeom prst="line">
            <a:avLst/>
          </a:prstGeom>
          <a:ln w="3175">
            <a:solidFill>
              <a:schemeClr val="accent2">
                <a:lumMod val="75000"/>
                <a:alpha val="4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478119" y="4666589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59" name="Прямоугольник: скругленные углы 158">
            <a:extLst>
              <a:ext uri="{FF2B5EF4-FFF2-40B4-BE49-F238E27FC236}">
                <a16:creationId xmlns="" xmlns:a16="http://schemas.microsoft.com/office/drawing/2014/main" id="{E794B228-5FA1-4F37-A644-7EE5400AC72C}"/>
              </a:ext>
            </a:extLst>
          </p:cNvPr>
          <p:cNvSpPr/>
          <p:nvPr/>
        </p:nvSpPr>
        <p:spPr>
          <a:xfrm>
            <a:off x="2099223" y="7779716"/>
            <a:ext cx="4004151" cy="36045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6527D83D-8324-49A7-848A-AC995D53E4E8}"/>
              </a:ext>
            </a:extLst>
          </p:cNvPr>
          <p:cNvSpPr txBox="1"/>
          <p:nvPr/>
        </p:nvSpPr>
        <p:spPr>
          <a:xfrm>
            <a:off x="2410855" y="7840848"/>
            <a:ext cx="252974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МЕРЫ ГОСУДАРСТВЕННОЙ ПОДДЕРЖКИ</a:t>
            </a:r>
            <a:endParaRPr lang="x-none" sz="900" b="1" dirty="0"/>
          </a:p>
        </p:txBody>
      </p:sp>
      <p:sp>
        <p:nvSpPr>
          <p:cNvPr id="163" name="TextBox 162">
            <a:extLst>
              <a:ext uri="{FF2B5EF4-FFF2-40B4-BE49-F238E27FC236}">
                <a16:creationId xmlns="" xmlns:a16="http://schemas.microsoft.com/office/drawing/2014/main" id="{DC3B936C-B078-4341-ABB3-389362833C8B}"/>
              </a:ext>
            </a:extLst>
          </p:cNvPr>
          <p:cNvSpPr txBox="1"/>
          <p:nvPr/>
        </p:nvSpPr>
        <p:spPr>
          <a:xfrm>
            <a:off x="389330" y="8652967"/>
            <a:ext cx="32186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•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Предоставление земельного участка </a:t>
            </a:r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БЕСПЛАТНО;</a:t>
            </a: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b="1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x-none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F49EE3AC-53E8-418D-BE8C-51F14DC4B333}"/>
              </a:ext>
            </a:extLst>
          </p:cNvPr>
          <p:cNvSpPr txBox="1"/>
          <p:nvPr/>
        </p:nvSpPr>
        <p:spPr>
          <a:xfrm>
            <a:off x="3630051" y="8652967"/>
            <a:ext cx="32186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Государственный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натурный грант.</a:t>
            </a: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7" name="Прямоугольник: скругленные углы 166">
            <a:extLst>
              <a:ext uri="{FF2B5EF4-FFF2-40B4-BE49-F238E27FC236}">
                <a16:creationId xmlns="" xmlns:a16="http://schemas.microsoft.com/office/drawing/2014/main" id="{7DFD715C-B7E7-4D00-B4F1-4CC53AC84FCC}"/>
              </a:ext>
            </a:extLst>
          </p:cNvPr>
          <p:cNvSpPr/>
          <p:nvPr/>
        </p:nvSpPr>
        <p:spPr>
          <a:xfrm>
            <a:off x="158402" y="8287995"/>
            <a:ext cx="849380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8501FBEB-938E-47EF-9D8A-C6504C873966}"/>
              </a:ext>
            </a:extLst>
          </p:cNvPr>
          <p:cNvSpPr txBox="1"/>
          <p:nvPr/>
        </p:nvSpPr>
        <p:spPr>
          <a:xfrm>
            <a:off x="201051" y="8312991"/>
            <a:ext cx="76408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ДЛЯ ПРОЕКТА: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68" name="Прямоугольник: скругленные углы 167">
            <a:extLst>
              <a:ext uri="{FF2B5EF4-FFF2-40B4-BE49-F238E27FC236}">
                <a16:creationId xmlns="" xmlns:a16="http://schemas.microsoft.com/office/drawing/2014/main" id="{443EECEB-8138-4B2A-9DFB-AF6E7AD2256A}"/>
              </a:ext>
            </a:extLst>
          </p:cNvPr>
          <p:cNvSpPr/>
          <p:nvPr/>
        </p:nvSpPr>
        <p:spPr>
          <a:xfrm>
            <a:off x="3760403" y="8310593"/>
            <a:ext cx="1547664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="" xmlns:a16="http://schemas.microsoft.com/office/drawing/2014/main" id="{5C61F413-D2A0-40D0-A4AE-63B8881E3BD6}"/>
              </a:ext>
            </a:extLst>
          </p:cNvPr>
          <p:cNvSpPr txBox="1"/>
          <p:nvPr/>
        </p:nvSpPr>
        <p:spPr>
          <a:xfrm>
            <a:off x="3831272" y="8328113"/>
            <a:ext cx="14059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ДРУГИЕ  ДЕЙСТВУЮЩИЕ ВИДЫ: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172" name="Прямая соединительная линия 171">
            <a:extLst>
              <a:ext uri="{FF2B5EF4-FFF2-40B4-BE49-F238E27FC236}">
                <a16:creationId xmlns="" xmlns:a16="http://schemas.microsoft.com/office/drawing/2014/main" id="{C691570F-8EE2-48D9-8664-D86B8F2A30AC}"/>
              </a:ext>
            </a:extLst>
          </p:cNvPr>
          <p:cNvCxnSpPr/>
          <p:nvPr/>
        </p:nvCxnSpPr>
        <p:spPr>
          <a:xfrm>
            <a:off x="5378936" y="8411625"/>
            <a:ext cx="1355951" cy="8820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975685" y="4680345"/>
            <a:ext cx="206702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ДОПОЛНИТЕЛЬНАЯ ИНФОРМАЦИЯ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: скругленные углы 89">
            <a:extLst>
              <a:ext uri="{FF2B5EF4-FFF2-40B4-BE49-F238E27FC236}">
                <a16:creationId xmlns=""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3607961" y="5556725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4413740" y="5590384"/>
            <a:ext cx="31771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РЫНКИ СБЫТА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31541" y="3446730"/>
            <a:ext cx="175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Близость к культурно-историческим объектам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675728" y="4029844"/>
            <a:ext cx="29816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Формат: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3-звездочная гостиница с комфортным размещением, рестораном, конференц-залом и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баней/сауной 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Местоположение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в г.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Жезказган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или пос.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Ұлытау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— рядом с трассой и историко-культурными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объектами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Целевая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аудитория: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бизнес-туристы, туристы, государственные делегации,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семьи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Основные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преимущества:• </a:t>
            </a:r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Удобство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для деловых и культурных поездок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•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722080" y="5854823"/>
            <a:ext cx="2615292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Бизнес-туристы и корпоративные клиенты (конференции, командировки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Внутренние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туристы — семьи и путешественники из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Казахстана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Иностранные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туристы из России, СНГ и стран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Европы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Государственные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и официальные делегации, участники культурных и исторических мероприятий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AD5A169-00A0-5ACB-1FDF-3FFEC8ABE9C1}"/>
              </a:ext>
            </a:extLst>
          </p:cNvPr>
          <p:cNvSpPr txBox="1"/>
          <p:nvPr/>
        </p:nvSpPr>
        <p:spPr>
          <a:xfrm>
            <a:off x="4305987" y="1504161"/>
            <a:ext cx="205747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NPV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(10 лет, ставка диск. 12%) – 100 млн Т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IRR: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(внутренняя норма доходности) 13-15%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Срок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окупаемости: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10,5 лет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571" y="1506894"/>
            <a:ext cx="322344" cy="3223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5746" y="1535710"/>
            <a:ext cx="274344" cy="2682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6313" y="4992456"/>
            <a:ext cx="295007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Инфраструктура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наличие ресторана на 50 мест, конференц-зала на 40 человек и зоны бани/сауны для отдыха и корпоративных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мероприятий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Персонал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команда из 20 квалифицированных сотрудников, обеспечивающих высокий уровень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сервиса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Инвестиции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850 млн ₸ с привлечением гос. субсидий и кредитных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средств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Финансовая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устойчивость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EBITDA ~82 млн ₸, срок окупаемости около 10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лет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Риски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и меры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Низкая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загрузка —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партнёрство с туроператорами и продвижение корпоративных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клиентов Рост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затрат — фиксированные контракты с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подрядчиками 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Сезонность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— диверсификация услуг и активный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маркетинг</a:t>
            </a: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Потенциал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роста: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увеличение турпотока за счёт развития внутреннего и въездного туризма в регионе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Улытау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8" y="2791579"/>
            <a:ext cx="1690602" cy="13169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95447" y="2285463"/>
            <a:ext cx="2451816" cy="12769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60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1310</TotalTime>
  <Words>330</Words>
  <Application>Microsoft Office PowerPoint</Application>
  <PresentationFormat>Лист A4 (210x297 мм)</PresentationFormat>
  <Paragraphs>47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Nirmala UI Semilight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FRONT-9</dc:creator>
  <cp:lastModifiedBy>User</cp:lastModifiedBy>
  <cp:revision>81</cp:revision>
  <cp:lastPrinted>2025-01-24T10:20:37Z</cp:lastPrinted>
  <dcterms:created xsi:type="dcterms:W3CDTF">2025-01-16T13:04:41Z</dcterms:created>
  <dcterms:modified xsi:type="dcterms:W3CDTF">2025-05-30T11:41:35Z</dcterms:modified>
</cp:coreProperties>
</file>