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70" r:id="rId4"/>
    <p:sldId id="271" r:id="rId5"/>
    <p:sldId id="273" r:id="rId6"/>
    <p:sldId id="272" r:id="rId7"/>
    <p:sldId id="281" r:id="rId8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36F5EE-3D56-4DBA-58D7-504E73A37E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5561270-9BDB-6482-52B5-7983A988A5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1D5661-6998-128D-21BD-55A57BFD0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4B741-618E-48E5-B4D4-C6E5A1C8C100}" type="datetimeFigureOut">
              <a:rPr lang="ru-KZ" smtClean="0"/>
              <a:t>30.04.2025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33D977-0F73-1EEF-F345-9AC968747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872E64-22D0-5D20-5BC4-C42012177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CC3AE-30FE-4689-BFFA-F2142B129C4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63301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335A2D-4158-F33B-4798-9A11401D6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F64BE4F-7F15-C0CC-83E3-5783CC37B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0EAF65-CA6C-32EE-4F93-EA65BF59B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4B741-618E-48E5-B4D4-C6E5A1C8C100}" type="datetimeFigureOut">
              <a:rPr lang="ru-KZ" smtClean="0"/>
              <a:t>30.04.2025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76DD38-1195-0701-6492-CE818C8F5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5A049A-9763-982B-8BBB-1D43147E9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CC3AE-30FE-4689-BFFA-F2142B129C4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55197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FDABA91-BF69-B4FD-898C-97CD82136F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F6A53CF-DC27-14C7-94C4-C53BADA34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2FC804-9E74-D124-9804-EEA5A93D0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4B741-618E-48E5-B4D4-C6E5A1C8C100}" type="datetimeFigureOut">
              <a:rPr lang="ru-KZ" smtClean="0"/>
              <a:t>30.04.2025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05608F-B8E0-DB1D-EDCC-FC96C2D2C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5C559F-FCCB-D533-BCF2-EB9A937C8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CC3AE-30FE-4689-BFFA-F2142B129C4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41584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FD61B7-E582-9B1F-A72B-1EE0B9CEB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7379B0-0F3E-BBDB-3F87-40FE46BAD8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08CAEF-0511-CCEA-4C9F-E4DC7A304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4B741-618E-48E5-B4D4-C6E5A1C8C100}" type="datetimeFigureOut">
              <a:rPr lang="ru-KZ" smtClean="0"/>
              <a:t>30.04.2025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CCC7C4-A5FF-B29B-8331-3A2D56167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6C2823-57C7-1EC1-5381-922FE0177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CC3AE-30FE-4689-BFFA-F2142B129C4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1439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395C29-98BA-5FAA-426F-53D859FDB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8999D5-471F-5D0A-22B2-676D86A833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601B94-A577-E3F7-55F1-93961BCC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4B741-618E-48E5-B4D4-C6E5A1C8C100}" type="datetimeFigureOut">
              <a:rPr lang="ru-KZ" smtClean="0"/>
              <a:t>30.04.2025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778300-DC97-162F-302D-03BE49C4F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76A19D-1432-A03F-D0FB-B6F1C47EE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CC3AE-30FE-4689-BFFA-F2142B129C4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56451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013E7F-BFA7-11DB-CC2B-C2FD4E72E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028A90-48A5-19CE-6D28-A878140EBA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43A84C7-F01A-F666-2B2A-98441F813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D2809A9-2E64-A3A9-A3DD-3BB4E0EC5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4B741-618E-48E5-B4D4-C6E5A1C8C100}" type="datetimeFigureOut">
              <a:rPr lang="ru-KZ" smtClean="0"/>
              <a:t>30.04.2025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AA51C4-97F2-4219-4386-E83FB74E2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00A860-235A-A4C2-E30F-7F2CF8AC4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CC3AE-30FE-4689-BFFA-F2142B129C4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31483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A4A846-56CF-045A-CBBF-FB2862EF3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467A4B-AD56-0FFA-CD85-BF4B48857B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8682C5B-41B5-1CCE-5D82-A5B73E553D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5ACCADD-D023-9F94-35A7-2325CD0762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C64A8D5-A17B-B530-EA77-54431589DE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526569C-E0B9-35C0-19F0-863EB7A6D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4B741-618E-48E5-B4D4-C6E5A1C8C100}" type="datetimeFigureOut">
              <a:rPr lang="ru-KZ" smtClean="0"/>
              <a:t>30.04.2025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78BCB55-53FE-DFDC-3BB4-AA37BC816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1641139-79F2-6A83-E12A-A258B0090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CC3AE-30FE-4689-BFFA-F2142B129C4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18165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0FC820-9011-DE22-F41F-6ACB9C9F5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40C04AF-E385-69EC-2EC2-234D45516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4B741-618E-48E5-B4D4-C6E5A1C8C100}" type="datetimeFigureOut">
              <a:rPr lang="ru-KZ" smtClean="0"/>
              <a:t>30.04.2025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69BB1F5-D82F-A52A-42C2-8BC2473FA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C717386-C2F0-589C-3516-AF2544C5E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CC3AE-30FE-4689-BFFA-F2142B129C4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52378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142ABC2-3A4F-3A27-6A42-D0102645D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4B741-618E-48E5-B4D4-C6E5A1C8C100}" type="datetimeFigureOut">
              <a:rPr lang="ru-KZ" smtClean="0"/>
              <a:t>30.04.2025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0A3D295-37C3-9102-A69E-31E0FE977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AAB6C16-E478-2B40-70FB-C059FD8C6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CC3AE-30FE-4689-BFFA-F2142B129C4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23193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E9C25-641A-A359-776F-B4E77CAD6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28A581-49FE-2678-7D75-F8D3AFA4E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43D912-82A0-8E0D-50C3-6450CBFC5D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F2C596-4B80-A63E-F8CE-6BFAD465F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4B741-618E-48E5-B4D4-C6E5A1C8C100}" type="datetimeFigureOut">
              <a:rPr lang="ru-KZ" smtClean="0"/>
              <a:t>30.04.2025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44C36C9-6317-FEEA-AD4D-486CFFFA3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FDC439-16F7-81B6-5328-9DE22341B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CC3AE-30FE-4689-BFFA-F2142B129C4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39806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9279CD-6372-9B82-F5B6-AC0F10EAF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958C222-D8C6-348B-307D-020B20F36B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FE7268D-D860-6A96-C5A2-E6DB2CAD06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86BD23B-BE04-8CEF-2672-E96349487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4B741-618E-48E5-B4D4-C6E5A1C8C100}" type="datetimeFigureOut">
              <a:rPr lang="ru-KZ" smtClean="0"/>
              <a:t>30.04.2025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55182E-57FF-AFCE-8899-62F0D6569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15FE3D-0D0F-27E9-C202-65F94CD8C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CC3AE-30FE-4689-BFFA-F2142B129C4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03053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57CCCE-31B0-9E8B-7360-366AE0392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3BD347-F802-83B7-303B-327507C0F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8E7307-051E-33F2-16D8-9190E180CA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4B741-618E-48E5-B4D4-C6E5A1C8C100}" type="datetimeFigureOut">
              <a:rPr lang="ru-KZ" smtClean="0"/>
              <a:t>30.04.2025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3F5B2D-B9CF-472D-0B7F-07FB12F2E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CAE1A7-30F3-68A8-F671-D6C7E4B75C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CC3AE-30FE-4689-BFFA-F2142B129C4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66888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EFF583-2778-21E4-9289-4A20C3629F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408" t="36072" r="12346" b="35659"/>
          <a:stretch/>
        </p:blipFill>
        <p:spPr>
          <a:xfrm>
            <a:off x="0" y="64079"/>
            <a:ext cx="2431229" cy="885217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803E384-1520-D92A-0DA7-CF04CCFADB5C}"/>
              </a:ext>
            </a:extLst>
          </p:cNvPr>
          <p:cNvSpPr txBox="1">
            <a:spLocks/>
          </p:cNvSpPr>
          <p:nvPr/>
        </p:nvSpPr>
        <p:spPr>
          <a:xfrm>
            <a:off x="958784" y="2059440"/>
            <a:ext cx="10274432" cy="249650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kk-KZ" sz="3200" b="1" dirty="0">
                <a:solidFill>
                  <a:srgbClr val="214F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Фронт-офис области Ұлытау</a:t>
            </a:r>
            <a:endParaRPr lang="ru-RU" sz="3200" b="1" dirty="0">
              <a:solidFill>
                <a:srgbClr val="214F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49C90987-83F5-C92C-BF59-0582301508B1}"/>
              </a:ext>
            </a:extLst>
          </p:cNvPr>
          <p:cNvSpPr txBox="1">
            <a:spLocks/>
          </p:cNvSpPr>
          <p:nvPr/>
        </p:nvSpPr>
        <p:spPr>
          <a:xfrm>
            <a:off x="1883532" y="4725144"/>
            <a:ext cx="8424936" cy="1512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k-KZ" sz="2000" dirty="0">
                <a:solidFill>
                  <a:srgbClr val="214F3D"/>
                </a:solidFill>
              </a:rPr>
              <a:t>г. </a:t>
            </a:r>
            <a:r>
              <a:rPr lang="kk-KZ" sz="2000" dirty="0" err="1">
                <a:solidFill>
                  <a:srgbClr val="214F3D"/>
                </a:solidFill>
              </a:rPr>
              <a:t>Жезказган</a:t>
            </a:r>
            <a:endParaRPr lang="ru-RU" sz="2000" dirty="0">
              <a:solidFill>
                <a:srgbClr val="214F3D"/>
              </a:solidFill>
            </a:endParaRPr>
          </a:p>
        </p:txBody>
      </p:sp>
      <p:pic>
        <p:nvPicPr>
          <p:cNvPr id="7" name="Рисунок 6" descr="Маркер со сплошной заливкой">
            <a:extLst>
              <a:ext uri="{FF2B5EF4-FFF2-40B4-BE49-F238E27FC236}">
                <a16:creationId xmlns:a16="http://schemas.microsoft.com/office/drawing/2014/main" id="{673E86F8-48F5-9AE2-F7E0-9699D5C0E4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90889" y="5661248"/>
            <a:ext cx="57606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793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8DDA63-1126-E39C-E92F-6DC984FAEFED}"/>
              </a:ext>
            </a:extLst>
          </p:cNvPr>
          <p:cNvSpPr txBox="1"/>
          <p:nvPr/>
        </p:nvSpPr>
        <p:spPr>
          <a:xfrm>
            <a:off x="1117600" y="1110417"/>
            <a:ext cx="104851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just"/>
            <a:r>
              <a:rPr lang="kk-KZ" sz="2400" dirty="0"/>
              <a:t>	</a:t>
            </a:r>
            <a:r>
              <a:rPr lang="ru-KZ" sz="2400" dirty="0"/>
              <a:t>В целях обеспечения обслуживания инвесторов и предпринимателей области </a:t>
            </a:r>
            <a:r>
              <a:rPr lang="kk-KZ" sz="2400" dirty="0"/>
              <a:t>Ұ</a:t>
            </a:r>
            <a:r>
              <a:rPr lang="ru-KZ" sz="2400" dirty="0" err="1"/>
              <a:t>лытау</a:t>
            </a:r>
            <a:r>
              <a:rPr lang="ru-KZ" sz="2400" dirty="0"/>
              <a:t> по принципу «Одного окна», а также улучшения инвестиционного климата области </a:t>
            </a:r>
            <a:r>
              <a:rPr lang="kk-KZ" sz="2400" dirty="0"/>
              <a:t>Ұ</a:t>
            </a:r>
            <a:r>
              <a:rPr lang="ru-KZ" sz="2400" dirty="0" err="1"/>
              <a:t>лытау</a:t>
            </a:r>
            <a:r>
              <a:rPr lang="ru-KZ" sz="2400" dirty="0"/>
              <a:t> на базе АО «Социально-предпринимательская корпорация «</a:t>
            </a:r>
            <a:r>
              <a:rPr lang="ru-KZ" sz="2400" dirty="0" err="1"/>
              <a:t>Ulytau</a:t>
            </a:r>
            <a:r>
              <a:rPr lang="ru-KZ" sz="2400" dirty="0"/>
              <a:t>» был создан </a:t>
            </a:r>
            <a:r>
              <a:rPr lang="ru-RU" sz="2400" dirty="0"/>
              <a:t>Департамент </a:t>
            </a:r>
            <a:r>
              <a:rPr lang="ru-KZ" sz="2400" dirty="0"/>
              <a:t>по сопровождению инвесторов </a:t>
            </a:r>
            <a:r>
              <a:rPr lang="ru-RU" sz="2400" dirty="0"/>
              <a:t>(</a:t>
            </a:r>
            <a:r>
              <a:rPr lang="ru-KZ" sz="2400" dirty="0"/>
              <a:t>Фронт</a:t>
            </a:r>
            <a:r>
              <a:rPr lang="ru-RU" sz="2400" dirty="0"/>
              <a:t>-</a:t>
            </a:r>
            <a:r>
              <a:rPr lang="ru-KZ" sz="2400" dirty="0"/>
              <a:t>офис</a:t>
            </a:r>
            <a:r>
              <a:rPr lang="ru-RU" sz="2400" dirty="0"/>
              <a:t>)</a:t>
            </a:r>
            <a:r>
              <a:rPr lang="ru-KZ" sz="2400" dirty="0"/>
              <a:t>.</a:t>
            </a:r>
          </a:p>
          <a:p>
            <a:endParaRPr lang="ru-RU" sz="2400" dirty="0"/>
          </a:p>
          <a:p>
            <a:r>
              <a:rPr lang="ru-RU" sz="2400" dirty="0"/>
              <a:t>	</a:t>
            </a:r>
            <a:r>
              <a:rPr lang="ru-RU" sz="2400" b="1" i="1" dirty="0"/>
              <a:t>Основной задачей Фронт-офиса является:</a:t>
            </a:r>
          </a:p>
          <a:p>
            <a:endParaRPr lang="ru-KZ" sz="1400" dirty="0"/>
          </a:p>
          <a:p>
            <a:pPr indent="803275" algn="just">
              <a:tabLst>
                <a:tab pos="630238" algn="l"/>
                <a:tab pos="1260475" algn="l"/>
              </a:tabLst>
            </a:pPr>
            <a:r>
              <a:rPr lang="ru-RU" sz="2400" dirty="0"/>
              <a:t>1)	способствование развитию инвестиционного потенциала области </a:t>
            </a:r>
            <a:r>
              <a:rPr lang="ru-RU" sz="2400" dirty="0" err="1"/>
              <a:t>Ұлытау</a:t>
            </a:r>
            <a:r>
              <a:rPr lang="ru-RU" sz="2400" dirty="0"/>
              <a:t>;</a:t>
            </a:r>
            <a:endParaRPr lang="ru-KZ" sz="2400" dirty="0"/>
          </a:p>
          <a:p>
            <a:pPr indent="803275" algn="just">
              <a:tabLst>
                <a:tab pos="630238" algn="l"/>
                <a:tab pos="1260475" algn="l"/>
              </a:tabLst>
            </a:pPr>
            <a:r>
              <a:rPr lang="ru-RU" sz="2400" dirty="0"/>
              <a:t>2)	содействие формированию благоприятной среды для привлечения инвестиций в области </a:t>
            </a:r>
            <a:r>
              <a:rPr lang="ru-RU" sz="2400" dirty="0" err="1"/>
              <a:t>Ұлытау</a:t>
            </a:r>
            <a:r>
              <a:rPr lang="ru-RU" sz="2400" dirty="0"/>
              <a:t>;</a:t>
            </a:r>
            <a:endParaRPr lang="ru-KZ" sz="2400" dirty="0"/>
          </a:p>
          <a:p>
            <a:pPr indent="803275" algn="just">
              <a:tabLst>
                <a:tab pos="630238" algn="l"/>
                <a:tab pos="1260475" algn="l"/>
              </a:tabLst>
            </a:pPr>
            <a:r>
              <a:rPr lang="ru-RU" sz="2400" dirty="0"/>
              <a:t>3)	привлечение и сопровождение инвесторов на всех этапах реализации инвестиционных проектов в области </a:t>
            </a:r>
            <a:r>
              <a:rPr lang="ru-RU" sz="2400" dirty="0" err="1"/>
              <a:t>Ұлытау</a:t>
            </a:r>
            <a:r>
              <a:rPr lang="ru-RU" sz="2400" dirty="0"/>
              <a:t>.</a:t>
            </a:r>
            <a:endParaRPr lang="ru-KZ" sz="24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44F45C7-A70E-80D4-D85F-78679F79E5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408" t="36072" r="12346" b="35659"/>
          <a:stretch/>
        </p:blipFill>
        <p:spPr>
          <a:xfrm>
            <a:off x="0" y="64079"/>
            <a:ext cx="2431229" cy="8852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042D41-6A40-221C-F9E5-6B5DEBAD65C6}"/>
              </a:ext>
            </a:extLst>
          </p:cNvPr>
          <p:cNvSpPr txBox="1"/>
          <p:nvPr/>
        </p:nvSpPr>
        <p:spPr>
          <a:xfrm>
            <a:off x="1215614" y="245077"/>
            <a:ext cx="11247120" cy="52322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3200" b="1" spc="-50" baseline="0">
                <a:solidFill>
                  <a:srgbClr val="214F3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kk-KZ" dirty="0"/>
              <a:t>Цели и задачи Фронт-офиса:</a:t>
            </a:r>
          </a:p>
        </p:txBody>
      </p:sp>
    </p:spTree>
    <p:extLst>
      <p:ext uri="{BB962C8B-B14F-4D97-AF65-F5344CB8AC3E}">
        <p14:creationId xmlns:p14="http://schemas.microsoft.com/office/powerpoint/2010/main" val="3371184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831812E-B5DF-BF2D-8722-44767296E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54" y="1101221"/>
            <a:ext cx="5207372" cy="24852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1190C5-A66C-A106-FB7F-DC1B4113E120}"/>
              </a:ext>
            </a:extLst>
          </p:cNvPr>
          <p:cNvSpPr txBox="1"/>
          <p:nvPr/>
        </p:nvSpPr>
        <p:spPr>
          <a:xfrm>
            <a:off x="6400800" y="1335376"/>
            <a:ext cx="542291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Консультация инвесторов по вопросам получения государственных услуг по принципу «одного окна»</a:t>
            </a:r>
            <a:endParaRPr lang="ru-KZ" sz="2400" dirty="0">
              <a:latin typeface="Arial Black" panose="020B0A040201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434EED-9397-F460-DE2F-66D4C3A75598}"/>
              </a:ext>
            </a:extLst>
          </p:cNvPr>
          <p:cNvSpPr txBox="1"/>
          <p:nvPr/>
        </p:nvSpPr>
        <p:spPr>
          <a:xfrm>
            <a:off x="990954" y="4067352"/>
            <a:ext cx="500272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Представление интересов инвестора при получении услуг в государственных органах </a:t>
            </a:r>
            <a:endParaRPr lang="ru-KZ" sz="2400" dirty="0">
              <a:latin typeface="Arial Black" panose="020B0A040201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880B000-DAA5-B403-A57A-B4F3330029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7408" t="36072" r="12346" b="35659"/>
          <a:stretch/>
        </p:blipFill>
        <p:spPr>
          <a:xfrm>
            <a:off x="0" y="64079"/>
            <a:ext cx="2431229" cy="88521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A1998B3-C642-A0FA-F9BF-01680C9B0B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326" y="3606800"/>
            <a:ext cx="5517618" cy="27127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3B6D5B-9C4D-D4BF-D4AE-20623BD5A787}"/>
              </a:ext>
            </a:extLst>
          </p:cNvPr>
          <p:cNvSpPr txBox="1"/>
          <p:nvPr/>
        </p:nvSpPr>
        <p:spPr>
          <a:xfrm>
            <a:off x="2360109" y="179230"/>
            <a:ext cx="9354371" cy="58477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3200" b="1" spc="-50" baseline="0">
                <a:solidFill>
                  <a:srgbClr val="214F3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kk-KZ" dirty="0"/>
              <a:t>Перечень оказываемых услуг Фронт-офиса:</a:t>
            </a:r>
          </a:p>
        </p:txBody>
      </p:sp>
    </p:spTree>
    <p:extLst>
      <p:ext uri="{BB962C8B-B14F-4D97-AF65-F5344CB8AC3E}">
        <p14:creationId xmlns:p14="http://schemas.microsoft.com/office/powerpoint/2010/main" val="3795882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2BD8C47-38C1-CB02-5008-87B5C610C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28" y="1013647"/>
            <a:ext cx="5587032" cy="25282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EE28B9-4148-5115-67D4-35D7CE895149}"/>
              </a:ext>
            </a:extLst>
          </p:cNvPr>
          <p:cNvSpPr txBox="1"/>
          <p:nvPr/>
        </p:nvSpPr>
        <p:spPr>
          <a:xfrm>
            <a:off x="6482974" y="1286838"/>
            <a:ext cx="532294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KZ"/>
            </a:defPPr>
            <a:lvl1pPr>
              <a:defRPr sz="2400">
                <a:latin typeface="Arial Black" panose="020B0A04020102020204" pitchFamily="34" charset="0"/>
              </a:defRPr>
            </a:lvl1pPr>
          </a:lstStyle>
          <a:p>
            <a:pPr algn="ctr"/>
            <a:r>
              <a:rPr lang="ru-RU" dirty="0"/>
              <a:t>Сбор, подготовка и оформление необходимых документов инвестора для получения государственных услуг</a:t>
            </a:r>
            <a:endParaRPr lang="ru-KZ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9A3B38-AAB4-AD4A-92F3-8267C7278724}"/>
              </a:ext>
            </a:extLst>
          </p:cNvPr>
          <p:cNvSpPr txBox="1"/>
          <p:nvPr/>
        </p:nvSpPr>
        <p:spPr>
          <a:xfrm>
            <a:off x="1077854" y="3819221"/>
            <a:ext cx="519086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KZ"/>
            </a:defPPr>
            <a:lvl1pPr>
              <a:defRPr sz="2400">
                <a:latin typeface="Arial Black" panose="020B0A04020102020204" pitchFamily="34" charset="0"/>
              </a:defRPr>
            </a:lvl1pPr>
          </a:lstStyle>
          <a:p>
            <a:pPr algn="ctr"/>
            <a:r>
              <a:rPr lang="kk-KZ" dirty="0"/>
              <a:t>Сопровождение инвестора при взаимодействии с </a:t>
            </a:r>
            <a:r>
              <a:rPr lang="en-US" dirty="0" err="1"/>
              <a:t>KazakhInvest</a:t>
            </a:r>
            <a:r>
              <a:rPr lang="en-US" dirty="0"/>
              <a:t>, </a:t>
            </a:r>
            <a:r>
              <a:rPr lang="en-US" dirty="0" err="1"/>
              <a:t>KazakhExport</a:t>
            </a:r>
            <a:r>
              <a:rPr lang="en-US" dirty="0"/>
              <a:t>, QazTrade, </a:t>
            </a:r>
            <a:r>
              <a:rPr lang="en-US" dirty="0" err="1"/>
              <a:t>QazIndustry</a:t>
            </a:r>
            <a:r>
              <a:rPr lang="en-US" dirty="0"/>
              <a:t>, </a:t>
            </a:r>
            <a:r>
              <a:rPr lang="kk-KZ" dirty="0"/>
              <a:t>ФРП и КазЦентрГЧП</a:t>
            </a:r>
            <a:endParaRPr lang="ru-KZ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F5FD017-3C91-3BB6-7D3C-649B238E7D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960" y="3591560"/>
            <a:ext cx="5394960" cy="28194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A4352F4-CFBA-F289-C355-B64A6DCE46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7408" t="36072" r="12346" b="35659"/>
          <a:stretch/>
        </p:blipFill>
        <p:spPr>
          <a:xfrm>
            <a:off x="0" y="64079"/>
            <a:ext cx="2431229" cy="8852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519CE4-3597-23D6-047D-584977EE2AA6}"/>
              </a:ext>
            </a:extLst>
          </p:cNvPr>
          <p:cNvSpPr txBox="1"/>
          <p:nvPr/>
        </p:nvSpPr>
        <p:spPr>
          <a:xfrm>
            <a:off x="2360109" y="128430"/>
            <a:ext cx="9354371" cy="58477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3200" b="1" spc="-50" baseline="0">
                <a:solidFill>
                  <a:srgbClr val="214F3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kk-KZ" dirty="0"/>
              <a:t>Перечень оказываемых услуг Фронт-офиса:</a:t>
            </a:r>
          </a:p>
        </p:txBody>
      </p:sp>
    </p:spTree>
    <p:extLst>
      <p:ext uri="{BB962C8B-B14F-4D97-AF65-F5344CB8AC3E}">
        <p14:creationId xmlns:p14="http://schemas.microsoft.com/office/powerpoint/2010/main" val="2297443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C5F990-172E-FA12-6C6A-BDBBA3D61298}"/>
              </a:ext>
            </a:extLst>
          </p:cNvPr>
          <p:cNvSpPr txBox="1"/>
          <p:nvPr/>
        </p:nvSpPr>
        <p:spPr>
          <a:xfrm>
            <a:off x="924560" y="4307596"/>
            <a:ext cx="46024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KZ"/>
            </a:defPPr>
            <a:lvl1pPr>
              <a:defRPr sz="2400">
                <a:latin typeface="Arial Black" panose="020B0A04020102020204" pitchFamily="34" charset="0"/>
              </a:defRPr>
            </a:lvl1pPr>
          </a:lstStyle>
          <a:p>
            <a:pPr algn="ctr"/>
            <a:r>
              <a:rPr lang="ru-RU" dirty="0"/>
              <a:t>Оказание консалтинговых услуг инвесторам</a:t>
            </a:r>
            <a:endParaRPr lang="ru-KZ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08EE5B-E805-8B1D-988E-3CD75895EBB1}"/>
              </a:ext>
            </a:extLst>
          </p:cNvPr>
          <p:cNvSpPr txBox="1"/>
          <p:nvPr/>
        </p:nvSpPr>
        <p:spPr>
          <a:xfrm>
            <a:off x="6096000" y="963812"/>
            <a:ext cx="577088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KZ"/>
            </a:defPPr>
            <a:lvl1pPr>
              <a:defRPr sz="2400">
                <a:latin typeface="Arial Black" panose="020B0A04020102020204" pitchFamily="34" charset="0"/>
              </a:defRPr>
            </a:lvl1pPr>
          </a:lstStyle>
          <a:p>
            <a:pPr algn="ctr"/>
            <a:r>
              <a:rPr lang="kk-KZ" dirty="0"/>
              <a:t>Проведение встреч и консультации инвесторов по вопросам инвестиционной, индустриально-инновационной и коммерческой деятельности на территории области Ұлытау</a:t>
            </a:r>
            <a:endParaRPr lang="ru-KZ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AAAEEEF-14B5-2D2B-6F39-302D6EE7C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60" y="963812"/>
            <a:ext cx="5171440" cy="276224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F9A4BC7-F27D-2F35-5BB2-5B25B83CD9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7408" t="36072" r="12346" b="35659"/>
          <a:stretch/>
        </p:blipFill>
        <p:spPr>
          <a:xfrm>
            <a:off x="0" y="64079"/>
            <a:ext cx="2431229" cy="88521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BCFEF43-42F6-0F4B-A0CB-BCFC2BC028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78834"/>
            <a:ext cx="5669280" cy="292516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BE657AA-6F3E-CB2D-19FF-4BF4EA59B27E}"/>
              </a:ext>
            </a:extLst>
          </p:cNvPr>
          <p:cNvSpPr txBox="1"/>
          <p:nvPr/>
        </p:nvSpPr>
        <p:spPr>
          <a:xfrm>
            <a:off x="2360109" y="128430"/>
            <a:ext cx="9354371" cy="58477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3200" b="1" spc="-50" baseline="0">
                <a:solidFill>
                  <a:srgbClr val="214F3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kk-KZ" dirty="0"/>
              <a:t>Перечень оказываемых услуг Фронт-офиса:</a:t>
            </a:r>
          </a:p>
        </p:txBody>
      </p:sp>
    </p:spTree>
    <p:extLst>
      <p:ext uri="{BB962C8B-B14F-4D97-AF65-F5344CB8AC3E}">
        <p14:creationId xmlns:p14="http://schemas.microsoft.com/office/powerpoint/2010/main" val="2935514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E361DA5-5E18-EE93-0CA1-804ED4B3D9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20" y="949296"/>
            <a:ext cx="5262880" cy="26705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B43802-4E23-9166-47CE-400ACF9D1C07}"/>
              </a:ext>
            </a:extLst>
          </p:cNvPr>
          <p:cNvSpPr txBox="1"/>
          <p:nvPr/>
        </p:nvSpPr>
        <p:spPr>
          <a:xfrm>
            <a:off x="6992505" y="1525547"/>
            <a:ext cx="40801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KZ"/>
            </a:defPPr>
            <a:lvl1pPr algn="ctr">
              <a:defRPr sz="2400">
                <a:latin typeface="Arial Black" panose="020B0A04020102020204" pitchFamily="34" charset="0"/>
              </a:defRPr>
            </a:lvl1pPr>
          </a:lstStyle>
          <a:p>
            <a:r>
              <a:rPr lang="ru-RU" dirty="0"/>
              <a:t>Мониторинг инвестиционных проектов</a:t>
            </a:r>
            <a:endParaRPr lang="ru-KZ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B9F20C-9C39-E479-4445-130C5FA94C50}"/>
              </a:ext>
            </a:extLst>
          </p:cNvPr>
          <p:cNvSpPr txBox="1"/>
          <p:nvPr/>
        </p:nvSpPr>
        <p:spPr>
          <a:xfrm>
            <a:off x="894080" y="4008320"/>
            <a:ext cx="51409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KZ"/>
            </a:defPPr>
            <a:lvl1pPr algn="ctr">
              <a:defRPr sz="2400">
                <a:latin typeface="Arial Black" panose="020B0A04020102020204" pitchFamily="34" charset="0"/>
              </a:defRPr>
            </a:lvl1pPr>
          </a:lstStyle>
          <a:p>
            <a:r>
              <a:rPr lang="ru-RU" dirty="0"/>
              <a:t>Подготовка аналитической  информации по реализуемым инвестиционным проектам</a:t>
            </a:r>
            <a:endParaRPr lang="ru-KZ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33872DE-187B-677F-9F1E-1FC677B4EF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19829"/>
            <a:ext cx="5574877" cy="281145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5D6062E-7C6B-5443-3E1A-E71F0B45A1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7408" t="36072" r="12346" b="35659"/>
          <a:stretch/>
        </p:blipFill>
        <p:spPr>
          <a:xfrm>
            <a:off x="0" y="64079"/>
            <a:ext cx="2431229" cy="8852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4D9F32-9FA2-C780-0EAA-ACA99F617505}"/>
              </a:ext>
            </a:extLst>
          </p:cNvPr>
          <p:cNvSpPr txBox="1"/>
          <p:nvPr/>
        </p:nvSpPr>
        <p:spPr>
          <a:xfrm>
            <a:off x="2360109" y="128430"/>
            <a:ext cx="9354371" cy="58477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3200" b="1" spc="-50" baseline="0">
                <a:solidFill>
                  <a:srgbClr val="214F3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kk-KZ" dirty="0"/>
              <a:t>Перечень оказываемых услуг Фронт-офиса:</a:t>
            </a:r>
          </a:p>
        </p:txBody>
      </p:sp>
    </p:spTree>
    <p:extLst>
      <p:ext uri="{BB962C8B-B14F-4D97-AF65-F5344CB8AC3E}">
        <p14:creationId xmlns:p14="http://schemas.microsoft.com/office/powerpoint/2010/main" val="2062151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F5AD931B-C696-6A42-6BA4-87CC5D51FEEF}"/>
              </a:ext>
            </a:extLst>
          </p:cNvPr>
          <p:cNvSpPr txBox="1"/>
          <p:nvPr/>
        </p:nvSpPr>
        <p:spPr>
          <a:xfrm>
            <a:off x="3025280" y="216935"/>
            <a:ext cx="7371977" cy="361637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3200" b="1" spc="-50" baseline="0">
                <a:solidFill>
                  <a:srgbClr val="214F3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КОНТАКТЫ АО «СПК «</a:t>
            </a:r>
            <a:r>
              <a:rPr lang="kk-KZ" dirty="0"/>
              <a:t>Ұ</a:t>
            </a:r>
            <a:r>
              <a:rPr lang="ru-RU" dirty="0"/>
              <a:t>ЛЫТАУ»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EC8B77-497C-EA75-0C6E-AB4B4D983277}"/>
              </a:ext>
            </a:extLst>
          </p:cNvPr>
          <p:cNvSpPr txBox="1"/>
          <p:nvPr/>
        </p:nvSpPr>
        <p:spPr>
          <a:xfrm>
            <a:off x="944880" y="949296"/>
            <a:ext cx="10302239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600" dirty="0">
              <a:solidFill>
                <a:srgbClr val="214F3D"/>
              </a:solidFill>
            </a:endParaRPr>
          </a:p>
          <a:p>
            <a:r>
              <a:rPr lang="ru-RU" sz="1600" b="1" dirty="0" err="1">
                <a:solidFill>
                  <a:srgbClr val="214F3D"/>
                </a:solidFill>
              </a:rPr>
              <a:t>Кудабаев</a:t>
            </a:r>
            <a:r>
              <a:rPr lang="ru-RU" sz="1600" b="1" dirty="0">
                <a:solidFill>
                  <a:srgbClr val="214F3D"/>
                </a:solidFill>
              </a:rPr>
              <a:t> </a:t>
            </a:r>
            <a:r>
              <a:rPr lang="ru-RU" sz="1600" b="1" dirty="0" err="1">
                <a:solidFill>
                  <a:srgbClr val="214F3D"/>
                </a:solidFill>
              </a:rPr>
              <a:t>Сунгат</a:t>
            </a:r>
            <a:r>
              <a:rPr lang="ru-RU" sz="1600" b="1" dirty="0">
                <a:solidFill>
                  <a:srgbClr val="214F3D"/>
                </a:solidFill>
              </a:rPr>
              <a:t> </a:t>
            </a:r>
            <a:r>
              <a:rPr lang="ru-RU" sz="1600" b="1" dirty="0" err="1">
                <a:solidFill>
                  <a:srgbClr val="214F3D"/>
                </a:solidFill>
              </a:rPr>
              <a:t>Болатович</a:t>
            </a:r>
            <a:endParaRPr lang="ru-RU" sz="1600" b="1" dirty="0">
              <a:solidFill>
                <a:srgbClr val="214F3D"/>
              </a:solidFill>
            </a:endParaRPr>
          </a:p>
          <a:p>
            <a:r>
              <a:rPr lang="ru-RU" sz="1600" dirty="0">
                <a:solidFill>
                  <a:srgbClr val="214F3D"/>
                </a:solidFill>
              </a:rPr>
              <a:t>Заместитель </a:t>
            </a:r>
            <a:r>
              <a:rPr lang="ru-RU" sz="1600" dirty="0">
                <a:solidFill>
                  <a:srgbClr val="214F3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Председателя Правления </a:t>
            </a:r>
            <a:endParaRPr lang="ru-RU" sz="1600" dirty="0">
              <a:solidFill>
                <a:srgbClr val="214F3D"/>
              </a:solidFill>
            </a:endParaRPr>
          </a:p>
          <a:p>
            <a:r>
              <a:rPr lang="aa-ET" sz="1600" dirty="0">
                <a:solidFill>
                  <a:srgbClr val="214F3D"/>
                </a:solidFill>
              </a:rPr>
              <a:t>+7 702 191 4241</a:t>
            </a:r>
            <a:endParaRPr lang="kk-KZ" sz="1600" dirty="0">
              <a:solidFill>
                <a:srgbClr val="214F3D"/>
              </a:solidFill>
            </a:endParaRPr>
          </a:p>
          <a:p>
            <a:r>
              <a:rPr lang="en-US" sz="1600" dirty="0">
                <a:solidFill>
                  <a:srgbClr val="214F3D"/>
                </a:solidFill>
              </a:rPr>
              <a:t>skudabayev@inbox.ru</a:t>
            </a:r>
          </a:p>
          <a:p>
            <a:endParaRPr lang="ru-RU" sz="1600" dirty="0">
              <a:solidFill>
                <a:srgbClr val="214F3D"/>
              </a:solidFill>
            </a:endParaRPr>
          </a:p>
          <a:p>
            <a:r>
              <a:rPr lang="ru-RU" sz="1600" b="1" dirty="0" err="1">
                <a:solidFill>
                  <a:srgbClr val="214F3D"/>
                </a:solidFill>
              </a:rPr>
              <a:t>Торегельдин</a:t>
            </a:r>
            <a:r>
              <a:rPr lang="ru-RU" sz="1600" b="1" dirty="0">
                <a:solidFill>
                  <a:srgbClr val="214F3D"/>
                </a:solidFill>
              </a:rPr>
              <a:t> </a:t>
            </a:r>
            <a:r>
              <a:rPr lang="ru-RU" sz="1600" b="1" dirty="0" err="1">
                <a:solidFill>
                  <a:srgbClr val="214F3D"/>
                </a:solidFill>
              </a:rPr>
              <a:t>Дастан</a:t>
            </a:r>
            <a:r>
              <a:rPr lang="ru-RU" sz="1600" b="1" dirty="0">
                <a:solidFill>
                  <a:srgbClr val="214F3D"/>
                </a:solidFill>
              </a:rPr>
              <a:t> Рустемович</a:t>
            </a:r>
          </a:p>
          <a:p>
            <a:r>
              <a:rPr lang="ru-RU" sz="1600" dirty="0">
                <a:solidFill>
                  <a:srgbClr val="214F3D"/>
                </a:solidFill>
              </a:rPr>
              <a:t>Директор Департамента привлечения инвестиций и развития туризма</a:t>
            </a:r>
          </a:p>
          <a:p>
            <a:r>
              <a:rPr lang="aa-ET" sz="1600" dirty="0">
                <a:solidFill>
                  <a:srgbClr val="214F3D"/>
                </a:solidFill>
              </a:rPr>
              <a:t>+7 701 718 9777</a:t>
            </a:r>
            <a:endParaRPr lang="ru-RU" sz="1600" dirty="0">
              <a:solidFill>
                <a:srgbClr val="214F3D"/>
              </a:solidFill>
            </a:endParaRPr>
          </a:p>
          <a:p>
            <a:r>
              <a:rPr lang="en-US" sz="1600" dirty="0">
                <a:solidFill>
                  <a:srgbClr val="214F3D"/>
                </a:solidFill>
              </a:rPr>
              <a:t>dastantoregeldin@mail.ru</a:t>
            </a:r>
          </a:p>
          <a:p>
            <a:endParaRPr lang="en-US" sz="1600" dirty="0">
              <a:solidFill>
                <a:srgbClr val="214F3D"/>
              </a:solidFill>
            </a:endParaRPr>
          </a:p>
          <a:p>
            <a:r>
              <a:rPr lang="kk-KZ" sz="1600" b="1" dirty="0">
                <a:solidFill>
                  <a:srgbClr val="214F3D"/>
                </a:solidFill>
              </a:rPr>
              <a:t>Айтпаева Аягоз Усенгалиевна</a:t>
            </a:r>
          </a:p>
          <a:p>
            <a:r>
              <a:rPr lang="ru-RU" sz="1600" dirty="0">
                <a:solidFill>
                  <a:srgbClr val="214F3D"/>
                </a:solidFill>
              </a:rPr>
              <a:t>Директор Департамента по сопровождению инвесторов (Фронт-офис)</a:t>
            </a:r>
          </a:p>
          <a:p>
            <a:r>
              <a:rPr lang="ru-RU" sz="1600" dirty="0">
                <a:solidFill>
                  <a:srgbClr val="214F3D"/>
                </a:solidFill>
              </a:rPr>
              <a:t>+7</a:t>
            </a:r>
            <a:r>
              <a:rPr lang="en-US" sz="1600" dirty="0">
                <a:solidFill>
                  <a:srgbClr val="214F3D"/>
                </a:solidFill>
              </a:rPr>
              <a:t> </a:t>
            </a:r>
            <a:r>
              <a:rPr lang="kk-KZ" sz="1600" dirty="0">
                <a:solidFill>
                  <a:srgbClr val="214F3D"/>
                </a:solidFill>
              </a:rPr>
              <a:t>705 688 12 86</a:t>
            </a:r>
            <a:endParaRPr lang="ru-RU" sz="1600" dirty="0">
              <a:solidFill>
                <a:srgbClr val="214F3D"/>
              </a:solidFill>
            </a:endParaRPr>
          </a:p>
          <a:p>
            <a:r>
              <a:rPr lang="en-US" sz="1600" dirty="0">
                <a:solidFill>
                  <a:srgbClr val="214F3D"/>
                </a:solidFill>
              </a:rPr>
              <a:t>aitpaeva_au@mail.ru</a:t>
            </a:r>
            <a:endParaRPr lang="ru-RU" sz="1600" dirty="0">
              <a:solidFill>
                <a:srgbClr val="214F3D"/>
              </a:solidFill>
            </a:endParaRPr>
          </a:p>
          <a:p>
            <a:endParaRPr lang="en-US" sz="1600" dirty="0">
              <a:solidFill>
                <a:srgbClr val="214F3D"/>
              </a:solidFill>
            </a:endParaRPr>
          </a:p>
          <a:p>
            <a:r>
              <a:rPr lang="kk-KZ" sz="1600" dirty="0">
                <a:solidFill>
                  <a:srgbClr val="214F3D"/>
                </a:solidFill>
              </a:rPr>
              <a:t>Инстаграм: </a:t>
            </a:r>
            <a:r>
              <a:rPr lang="en-US" sz="1600" dirty="0">
                <a:solidFill>
                  <a:srgbClr val="214F3D"/>
                </a:solidFill>
              </a:rPr>
              <a:t>@</a:t>
            </a:r>
            <a:r>
              <a:rPr lang="en-US" sz="1600" dirty="0" err="1">
                <a:solidFill>
                  <a:srgbClr val="214F3D"/>
                </a:solidFill>
              </a:rPr>
              <a:t>spk_ulytau</a:t>
            </a:r>
            <a:endParaRPr lang="en-US" sz="1600" dirty="0">
              <a:solidFill>
                <a:srgbClr val="214F3D"/>
              </a:solidFill>
            </a:endParaRPr>
          </a:p>
          <a:p>
            <a:r>
              <a:rPr lang="ru-RU" sz="1600" dirty="0">
                <a:solidFill>
                  <a:srgbClr val="214F3D"/>
                </a:solidFill>
              </a:rPr>
              <a:t>Официальный сайт: </a:t>
            </a:r>
            <a:r>
              <a:rPr lang="kk-KZ" sz="1600" dirty="0">
                <a:solidFill>
                  <a:srgbClr val="214F3D"/>
                </a:solidFill>
              </a:rPr>
              <a:t>spk-ulytau.kz</a:t>
            </a:r>
          </a:p>
          <a:p>
            <a:endParaRPr lang="kk-KZ" sz="1600" dirty="0">
              <a:solidFill>
                <a:srgbClr val="214F3D"/>
              </a:solidFill>
            </a:endParaRPr>
          </a:p>
          <a:p>
            <a:r>
              <a:rPr lang="kk-KZ" sz="1600" dirty="0">
                <a:solidFill>
                  <a:srgbClr val="214F3D"/>
                </a:solidFill>
              </a:rPr>
              <a:t>Адрес: г.</a:t>
            </a:r>
            <a:r>
              <a:rPr lang="en-US" sz="1600" dirty="0">
                <a:solidFill>
                  <a:srgbClr val="214F3D"/>
                </a:solidFill>
              </a:rPr>
              <a:t> </a:t>
            </a:r>
            <a:r>
              <a:rPr lang="kk-KZ" sz="1600" dirty="0">
                <a:solidFill>
                  <a:srgbClr val="214F3D"/>
                </a:solidFill>
              </a:rPr>
              <a:t>Жезказган, пр.Мира, д.23</a:t>
            </a:r>
            <a:endParaRPr lang="en-US" sz="1600" dirty="0">
              <a:solidFill>
                <a:srgbClr val="214F3D"/>
              </a:solidFill>
            </a:endParaRPr>
          </a:p>
          <a:p>
            <a:endParaRPr lang="aa-ET" sz="1600" dirty="0">
              <a:solidFill>
                <a:srgbClr val="214F3D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738981D-51D6-075F-EA29-A628EC504F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408" t="36072" r="12346" b="35659"/>
          <a:stretch/>
        </p:blipFill>
        <p:spPr>
          <a:xfrm>
            <a:off x="0" y="64079"/>
            <a:ext cx="2431229" cy="88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9915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299</Words>
  <Application>Microsoft Office PowerPoint</Application>
  <PresentationFormat>Широкоэкранный</PresentationFormat>
  <Paragraphs>43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KS SD AO SPK ULYTAU</dc:creator>
  <cp:lastModifiedBy>KS SD AO SPK ULYTAU</cp:lastModifiedBy>
  <cp:revision>2</cp:revision>
  <dcterms:created xsi:type="dcterms:W3CDTF">2025-04-18T13:02:54Z</dcterms:created>
  <dcterms:modified xsi:type="dcterms:W3CDTF">2025-04-30T07:06:28Z</dcterms:modified>
</cp:coreProperties>
</file>