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4" r:id="rId1"/>
  </p:sldMasterIdLst>
  <p:notesMasterIdLst>
    <p:notesMasterId r:id="rId4"/>
  </p:notesMasterIdLst>
  <p:sldIdLst>
    <p:sldId id="280" r:id="rId2"/>
    <p:sldId id="276" r:id="rId3"/>
  </p:sldIdLst>
  <p:sldSz cx="9144000" cy="6858000" type="screen4x3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7A3F"/>
    <a:srgbClr val="214F3D"/>
    <a:srgbClr val="E2E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85" autoAdjust="0"/>
    <p:restoredTop sz="95033" autoAdjust="0"/>
  </p:normalViewPr>
  <p:slideViewPr>
    <p:cSldViewPr>
      <p:cViewPr varScale="1">
        <p:scale>
          <a:sx n="108" d="100"/>
          <a:sy n="108" d="100"/>
        </p:scale>
        <p:origin x="215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6FCE2-5AFE-4A6C-B8BC-8F997CEDF548}" type="datetimeFigureOut">
              <a:rPr lang="aa-ET" smtClean="0"/>
              <a:t>07/03/2025</a:t>
            </a:fld>
            <a:endParaRPr lang="aa-ET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a-ET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2AF7B-2681-4B02-ACA4-DF414759822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472483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D687-DA2C-4E44-A0FA-6D4E8357042F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F809-ADDD-488D-A04C-3DB04B7CD0D7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4037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D687-DA2C-4E44-A0FA-6D4E8357042F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F809-ADDD-488D-A04C-3DB04B7CD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860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D687-DA2C-4E44-A0FA-6D4E8357042F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F809-ADDD-488D-A04C-3DB04B7CD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937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D687-DA2C-4E44-A0FA-6D4E8357042F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F809-ADDD-488D-A04C-3DB04B7CD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393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D687-DA2C-4E44-A0FA-6D4E8357042F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F809-ADDD-488D-A04C-3DB04B7CD0D7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D687-DA2C-4E44-A0FA-6D4E8357042F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F809-ADDD-488D-A04C-3DB04B7CD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81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D687-DA2C-4E44-A0FA-6D4E8357042F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F809-ADDD-488D-A04C-3DB04B7CD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121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D687-DA2C-4E44-A0FA-6D4E8357042F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F809-ADDD-488D-A04C-3DB04B7CD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487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D687-DA2C-4E44-A0FA-6D4E8357042F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F809-ADDD-488D-A04C-3DB04B7CD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313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B5AED687-DA2C-4E44-A0FA-6D4E8357042F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6AF809-ADDD-488D-A04C-3DB04B7CD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419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D687-DA2C-4E44-A0FA-6D4E8357042F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F809-ADDD-488D-A04C-3DB04B7CD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92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5AED687-DA2C-4E44-A0FA-6D4E8357042F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C6AF809-ADDD-488D-A04C-3DB04B7CD0D7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103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5" r:id="rId1"/>
    <p:sldLayoutId id="2147484076" r:id="rId2"/>
    <p:sldLayoutId id="2147484077" r:id="rId3"/>
    <p:sldLayoutId id="2147484078" r:id="rId4"/>
    <p:sldLayoutId id="2147484079" r:id="rId5"/>
    <p:sldLayoutId id="2147484080" r:id="rId6"/>
    <p:sldLayoutId id="2147484081" r:id="rId7"/>
    <p:sldLayoutId id="2147484082" r:id="rId8"/>
    <p:sldLayoutId id="2147484083" r:id="rId9"/>
    <p:sldLayoutId id="2147484084" r:id="rId10"/>
    <p:sldLayoutId id="214748408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19.svg"/><Relationship Id="rId12" Type="http://schemas.openxmlformats.org/officeDocument/2006/relationships/image" Target="../media/image7.png"/><Relationship Id="rId17" Type="http://schemas.openxmlformats.org/officeDocument/2006/relationships/image" Target="../media/image11.png"/><Relationship Id="rId2" Type="http://schemas.openxmlformats.org/officeDocument/2006/relationships/image" Target="../media/image2.png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23.svg"/><Relationship Id="rId5" Type="http://schemas.openxmlformats.org/officeDocument/2006/relationships/image" Target="../media/image17.svg"/><Relationship Id="rId15" Type="http://schemas.openxmlformats.org/officeDocument/2006/relationships/image" Target="../media/image9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21.svg"/><Relationship Id="rId14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svg"/><Relationship Id="rId18" Type="http://schemas.openxmlformats.org/officeDocument/2006/relationships/image" Target="../media/image15.png"/><Relationship Id="rId3" Type="http://schemas.openxmlformats.org/officeDocument/2006/relationships/image" Target="../media/image3.svg"/><Relationship Id="rId21" Type="http://schemas.openxmlformats.org/officeDocument/2006/relationships/image" Target="../media/image35.svg"/><Relationship Id="rId7" Type="http://schemas.openxmlformats.org/officeDocument/2006/relationships/image" Target="../media/image30.svg"/><Relationship Id="rId12" Type="http://schemas.openxmlformats.org/officeDocument/2006/relationships/image" Target="../media/image4.png"/><Relationship Id="rId17" Type="http://schemas.openxmlformats.org/officeDocument/2006/relationships/image" Target="../media/image23.sv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20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7.svg"/><Relationship Id="rId5" Type="http://schemas.openxmlformats.org/officeDocument/2006/relationships/image" Target="../media/image28.svg"/><Relationship Id="rId15" Type="http://schemas.openxmlformats.org/officeDocument/2006/relationships/image" Target="../media/image21.svg"/><Relationship Id="rId23" Type="http://schemas.openxmlformats.org/officeDocument/2006/relationships/image" Target="../media/image15.svg"/><Relationship Id="rId10" Type="http://schemas.openxmlformats.org/officeDocument/2006/relationships/image" Target="../media/image3.png"/><Relationship Id="rId19" Type="http://schemas.openxmlformats.org/officeDocument/2006/relationships/image" Target="../media/image33.svg"/><Relationship Id="rId4" Type="http://schemas.openxmlformats.org/officeDocument/2006/relationships/image" Target="../media/image12.png"/><Relationship Id="rId9" Type="http://schemas.openxmlformats.org/officeDocument/2006/relationships/image" Target="../media/image31.svg"/><Relationship Id="rId14" Type="http://schemas.openxmlformats.org/officeDocument/2006/relationships/image" Target="../media/image5.png"/><Relationship Id="rId22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7E354E-46DB-F053-AF12-5EFAA3C1E1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29EC447-2DE5-4008-EDA1-1CF126416B4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l="7408" t="36072" r="12346" b="35659"/>
          <a:stretch/>
        </p:blipFill>
        <p:spPr>
          <a:xfrm>
            <a:off x="107504" y="273039"/>
            <a:ext cx="1390640" cy="506336"/>
          </a:xfrm>
          <a:prstGeom prst="rect">
            <a:avLst/>
          </a:prstGeom>
        </p:spPr>
      </p:pic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90392E89-E635-23B1-9AEF-AB25ED749A1B}"/>
              </a:ext>
            </a:extLst>
          </p:cNvPr>
          <p:cNvCxnSpPr>
            <a:cxnSpLocks/>
          </p:cNvCxnSpPr>
          <p:nvPr/>
        </p:nvCxnSpPr>
        <p:spPr>
          <a:xfrm>
            <a:off x="107504" y="836712"/>
            <a:ext cx="8568952" cy="0"/>
          </a:xfrm>
          <a:prstGeom prst="line">
            <a:avLst/>
          </a:prstGeom>
          <a:ln>
            <a:solidFill>
              <a:srgbClr val="214F3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6363472-2215-26AC-E35C-8C9321C11C45}"/>
              </a:ext>
            </a:extLst>
          </p:cNvPr>
          <p:cNvGraphicFramePr>
            <a:graphicFrameLocks noGrp="1"/>
          </p:cNvGraphicFramePr>
          <p:nvPr/>
        </p:nvGraphicFramePr>
        <p:xfrm>
          <a:off x="142312" y="1268760"/>
          <a:ext cx="8568952" cy="20574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57680">
                  <a:extLst>
                    <a:ext uri="{9D8B030D-6E8A-4147-A177-3AD203B41FA5}">
                      <a16:colId xmlns:a16="http://schemas.microsoft.com/office/drawing/2014/main" val="1966611731"/>
                    </a:ext>
                  </a:extLst>
                </a:gridCol>
                <a:gridCol w="4211272">
                  <a:extLst>
                    <a:ext uri="{9D8B030D-6E8A-4147-A177-3AD203B41FA5}">
                      <a16:colId xmlns:a16="http://schemas.microsoft.com/office/drawing/2014/main" val="3097961281"/>
                    </a:ext>
                  </a:extLst>
                </a:gridCol>
              </a:tblGrid>
              <a:tr h="1307102">
                <a:tc>
                  <a:txBody>
                    <a:bodyPr/>
                    <a:lstStyle/>
                    <a:p>
                      <a:pPr marL="35877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500" b="1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Долевое участие </a:t>
                      </a:r>
                      <a:r>
                        <a:rPr lang="ru-RU" sz="15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(совместное предприятие)</a:t>
                      </a:r>
                    </a:p>
                    <a:p>
                      <a:pPr marL="358775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Срок участия – до 10 лет (может быть увеличен)</a:t>
                      </a:r>
                    </a:p>
                    <a:p>
                      <a:pPr marL="358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Объем инвестиций – до 49% от общей стоимости;</a:t>
                      </a:r>
                    </a:p>
                    <a:p>
                      <a:pPr marL="3556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Выход из проекта:</a:t>
                      </a:r>
                    </a:p>
                    <a:p>
                      <a:pPr marL="5381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 5 % за каждый год участия в УК*;</a:t>
                      </a:r>
                    </a:p>
                    <a:p>
                      <a:pPr marL="3556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2) по рыночной стоимости доли участия в УК. </a:t>
                      </a:r>
                      <a:endParaRPr lang="en-US" sz="1400" b="0" i="0" kern="1200" spc="-50" dirty="0">
                        <a:solidFill>
                          <a:srgbClr val="214F3D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56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Участие в проекте: ОСУ, НС, мониторинг деятельности.</a:t>
                      </a:r>
                    </a:p>
                  </a:txBody>
                  <a:tcPr>
                    <a:lnB w="12700" cap="flat" cmpd="sng" algn="ctr">
                      <a:solidFill>
                        <a:srgbClr val="E27A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500" b="1" kern="1200" spc="-50" baseline="0" dirty="0">
                          <a:solidFill>
                            <a:srgbClr val="214F3D"/>
                          </a:solidFill>
                          <a:latin typeface="+mn-lt"/>
                          <a:ea typeface="+mj-ea"/>
                          <a:cs typeface="+mj-cs"/>
                        </a:rPr>
                        <a:t>Совместная деятельность </a:t>
                      </a:r>
                      <a:r>
                        <a:rPr lang="ru-RU" sz="1500" b="0" kern="1200" spc="-50" baseline="0" dirty="0">
                          <a:solidFill>
                            <a:srgbClr val="214F3D"/>
                          </a:solidFill>
                          <a:latin typeface="+mn-lt"/>
                          <a:ea typeface="+mj-ea"/>
                          <a:cs typeface="+mj-cs"/>
                        </a:rPr>
                        <a:t>(консорциум)</a:t>
                      </a:r>
                    </a:p>
                    <a:p>
                      <a:pPr marL="3556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Срок участия – до 10 лет (может быть увеличен)</a:t>
                      </a:r>
                    </a:p>
                    <a:p>
                      <a:pPr marL="355600" marR="0" lvl="0" indent="31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Объем инвестиций </a:t>
                      </a:r>
                      <a:r>
                        <a:rPr lang="ru-RU" sz="1400" b="0" dirty="0">
                          <a:solidFill>
                            <a:srgbClr val="214F3D"/>
                          </a:solidFill>
                        </a:rPr>
                        <a:t>– до 100% под залоги</a:t>
                      </a:r>
                    </a:p>
                    <a:p>
                      <a:pPr marL="355600" marR="0" lvl="0" indent="31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rgbClr val="214F3D"/>
                          </a:solidFill>
                        </a:rPr>
                        <a:t>Выход из проекта – возврат инвестиций со ставкой вознаграждения 5 % годовых;</a:t>
                      </a:r>
                    </a:p>
                    <a:p>
                      <a:pPr marL="355600" marR="0" lvl="0" indent="31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rgbClr val="214F3D"/>
                          </a:solidFill>
                        </a:rPr>
                        <a:t>Участие в проекте: мониторинг деятельности.</a:t>
                      </a:r>
                    </a:p>
                  </a:txBody>
                  <a:tcPr>
                    <a:lnB w="12700" cap="flat" cmpd="sng" algn="ctr">
                      <a:solidFill>
                        <a:srgbClr val="E27A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4493041"/>
                  </a:ext>
                </a:extLst>
              </a:tr>
            </a:tbl>
          </a:graphicData>
        </a:graphic>
      </p:graphicFrame>
      <p:pic>
        <p:nvPicPr>
          <p:cNvPr id="8" name="Рисунок 7" descr="Математика со сплошной заливкой">
            <a:extLst>
              <a:ext uri="{FF2B5EF4-FFF2-40B4-BE49-F238E27FC236}">
                <a16:creationId xmlns:a16="http://schemas.microsoft.com/office/drawing/2014/main" id="{17654706-33C4-DDAC-EBE1-0E64E7D8C7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52215" y="2164872"/>
            <a:ext cx="256016" cy="256016"/>
          </a:xfrm>
          <a:prstGeom prst="rect">
            <a:avLst/>
          </a:prstGeom>
        </p:spPr>
      </p:pic>
      <p:pic>
        <p:nvPicPr>
          <p:cNvPr id="9" name="Рисунок 8" descr="Часы со сплошной заливкой">
            <a:extLst>
              <a:ext uri="{FF2B5EF4-FFF2-40B4-BE49-F238E27FC236}">
                <a16:creationId xmlns:a16="http://schemas.microsoft.com/office/drawing/2014/main" id="{ACC438CE-2B3A-811B-AFBF-63972927528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52215" y="1581972"/>
            <a:ext cx="256016" cy="256016"/>
          </a:xfrm>
          <a:prstGeom prst="rect">
            <a:avLst/>
          </a:prstGeom>
        </p:spPr>
      </p:pic>
      <p:pic>
        <p:nvPicPr>
          <p:cNvPr id="10" name="Рисунок 9" descr="Деньги со сплошной заливкой">
            <a:extLst>
              <a:ext uri="{FF2B5EF4-FFF2-40B4-BE49-F238E27FC236}">
                <a16:creationId xmlns:a16="http://schemas.microsoft.com/office/drawing/2014/main" id="{5BCC005D-40BC-66E0-6283-87C76E6AFA5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52215" y="1844824"/>
            <a:ext cx="256015" cy="25601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0EC8B77-497C-EA75-0C6E-AB4B4D983277}"/>
              </a:ext>
            </a:extLst>
          </p:cNvPr>
          <p:cNvSpPr txBox="1"/>
          <p:nvPr/>
        </p:nvSpPr>
        <p:spPr>
          <a:xfrm>
            <a:off x="107504" y="930206"/>
            <a:ext cx="850924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214F3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Финансирование инвестиционных проектов</a:t>
            </a:r>
            <a:endParaRPr lang="aa-ET" sz="1600" b="1" dirty="0"/>
          </a:p>
        </p:txBody>
      </p:sp>
      <p:pic>
        <p:nvPicPr>
          <p:cNvPr id="23" name="Рисунок 22" descr="Школа со сплошной заливкой">
            <a:extLst>
              <a:ext uri="{FF2B5EF4-FFF2-40B4-BE49-F238E27FC236}">
                <a16:creationId xmlns:a16="http://schemas.microsoft.com/office/drawing/2014/main" id="{610F8DE1-11B4-C64F-0E3F-42265A69C83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52216" y="3023611"/>
            <a:ext cx="256015" cy="256015"/>
          </a:xfrm>
          <a:prstGeom prst="rect">
            <a:avLst/>
          </a:prstGeom>
        </p:spPr>
      </p:pic>
      <p:pic>
        <p:nvPicPr>
          <p:cNvPr id="5" name="Рисунок 4" descr="Математика со сплошной заливкой">
            <a:extLst>
              <a:ext uri="{FF2B5EF4-FFF2-40B4-BE49-F238E27FC236}">
                <a16:creationId xmlns:a16="http://schemas.microsoft.com/office/drawing/2014/main" id="{B240CCD6-F3A8-4167-D001-309D5B5FA2E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575816" y="2180896"/>
            <a:ext cx="256016" cy="239992"/>
          </a:xfrm>
          <a:prstGeom prst="rect">
            <a:avLst/>
          </a:prstGeom>
        </p:spPr>
      </p:pic>
      <p:pic>
        <p:nvPicPr>
          <p:cNvPr id="6" name="Рисунок 5" descr="Часы со сплошной заливкой">
            <a:extLst>
              <a:ext uri="{FF2B5EF4-FFF2-40B4-BE49-F238E27FC236}">
                <a16:creationId xmlns:a16="http://schemas.microsoft.com/office/drawing/2014/main" id="{B7352E0B-933B-5918-971D-FAF3FFD723D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581537" y="1628800"/>
            <a:ext cx="256016" cy="256016"/>
          </a:xfrm>
          <a:prstGeom prst="rect">
            <a:avLst/>
          </a:prstGeom>
        </p:spPr>
      </p:pic>
      <p:pic>
        <p:nvPicPr>
          <p:cNvPr id="7" name="Рисунок 6" descr="Деньги со сплошной заливкой">
            <a:extLst>
              <a:ext uri="{FF2B5EF4-FFF2-40B4-BE49-F238E27FC236}">
                <a16:creationId xmlns:a16="http://schemas.microsoft.com/office/drawing/2014/main" id="{272B2EFF-D601-2AEE-77F0-39C0F69203A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4575816" y="1876841"/>
            <a:ext cx="256015" cy="256015"/>
          </a:xfrm>
          <a:prstGeom prst="rect">
            <a:avLst/>
          </a:prstGeom>
        </p:spPr>
      </p:pic>
      <p:pic>
        <p:nvPicPr>
          <p:cNvPr id="12" name="Рисунок 11" descr="Школа со сплошной заливкой">
            <a:extLst>
              <a:ext uri="{FF2B5EF4-FFF2-40B4-BE49-F238E27FC236}">
                <a16:creationId xmlns:a16="http://schemas.microsoft.com/office/drawing/2014/main" id="{719E0D3D-4436-9E5A-CEE2-56EF5230DC0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575816" y="2663232"/>
            <a:ext cx="256015" cy="2560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566E6B3-45A4-6AAC-9844-E7CE88EECBC1}"/>
              </a:ext>
            </a:extLst>
          </p:cNvPr>
          <p:cNvSpPr txBox="1"/>
          <p:nvPr/>
        </p:nvSpPr>
        <p:spPr>
          <a:xfrm>
            <a:off x="107503" y="3501008"/>
            <a:ext cx="850924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214F3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Нефинансовые инструменты поддержки</a:t>
            </a:r>
            <a:endParaRPr lang="aa-ET" sz="1600" b="1" dirty="0"/>
          </a:p>
        </p:txBody>
      </p:sp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E677997F-DA91-BD4A-5765-6646B66252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528490"/>
              </p:ext>
            </p:extLst>
          </p:nvPr>
        </p:nvGraphicFramePr>
        <p:xfrm>
          <a:off x="142312" y="3846112"/>
          <a:ext cx="8568952" cy="13106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568952">
                  <a:extLst>
                    <a:ext uri="{9D8B030D-6E8A-4147-A177-3AD203B41FA5}">
                      <a16:colId xmlns:a16="http://schemas.microsoft.com/office/drawing/2014/main" val="1966611731"/>
                    </a:ext>
                  </a:extLst>
                </a:gridCol>
              </a:tblGrid>
              <a:tr h="1307102">
                <a:tc>
                  <a:txBody>
                    <a:bodyPr/>
                    <a:lstStyle/>
                    <a:p>
                      <a:pPr marL="358775" indent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Повышения качества и оперативности предоставления государственных и иных услуг по принципу «</a:t>
                      </a:r>
                      <a:r>
                        <a:rPr lang="ru-RU" sz="1400" b="0" i="0" kern="1200" spc="-50" dirty="0" err="1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one</a:t>
                      </a: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spc="-50" dirty="0" err="1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stop</a:t>
                      </a: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spc="-50" dirty="0" err="1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shop</a:t>
                      </a: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»;</a:t>
                      </a:r>
                    </a:p>
                    <a:p>
                      <a:pPr marL="358775" indent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Консультации по вопросам финансовых и нефинансовых мер государственной поддержки, начала ведения предпринимательской деятельности, подготовки образцов договоров и первичных документов;</a:t>
                      </a:r>
                    </a:p>
                    <a:p>
                      <a:pPr marL="35560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Сопровождение инвестора при получении инвестиционного контракта через АО «НК «</a:t>
                      </a:r>
                      <a:r>
                        <a:rPr lang="en-US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Kazakh Invest</a:t>
                      </a: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».</a:t>
                      </a:r>
                    </a:p>
                  </a:txBody>
                  <a:tcPr>
                    <a:lnB w="12700" cap="flat" cmpd="sng" algn="ctr">
                      <a:solidFill>
                        <a:srgbClr val="E27A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4493041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7EDFFDCA-B871-9FCC-AB32-A289137E0B8B}"/>
              </a:ext>
            </a:extLst>
          </p:cNvPr>
          <p:cNvSpPr txBox="1"/>
          <p:nvPr/>
        </p:nvSpPr>
        <p:spPr>
          <a:xfrm>
            <a:off x="1514232" y="326152"/>
            <a:ext cx="73751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ru-RU" sz="2000" dirty="0">
                <a:solidFill>
                  <a:srgbClr val="214F3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ИНСТРУМЕНТЫ ПОДДЕРЖКИ ИНВЕСТОРОВ</a:t>
            </a:r>
            <a:endParaRPr lang="x-none" sz="2000" dirty="0">
              <a:solidFill>
                <a:srgbClr val="214F3D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2" name="Рисунок 21" descr="Расширение бизнеса со сплошной заливкой">
            <a:extLst>
              <a:ext uri="{FF2B5EF4-FFF2-40B4-BE49-F238E27FC236}">
                <a16:creationId xmlns:a16="http://schemas.microsoft.com/office/drawing/2014/main" id="{63599E4C-0DE9-4676-9752-49A2962E90B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8532440" y="5807003"/>
            <a:ext cx="602689" cy="502317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10022" y="5301208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defRPr/>
            </a:pPr>
            <a:r>
              <a:rPr lang="ru-RU" sz="1200" i="1" spc="-50" dirty="0">
                <a:solidFill>
                  <a:srgbClr val="C00000"/>
                </a:solidFill>
              </a:rPr>
              <a:t>*СПК готово отказаться от начисленных доходов в счёт оплаты при условии, что партнёр осуществит ускоренный возврат вложенных средств.</a:t>
            </a:r>
            <a:endParaRPr lang="ru-RU" sz="500" i="1" spc="-50" dirty="0">
              <a:solidFill>
                <a:srgbClr val="C00000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15" y="4869160"/>
            <a:ext cx="256015" cy="25601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64" y="4393199"/>
            <a:ext cx="308528" cy="30852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64" y="3943975"/>
            <a:ext cx="278501" cy="278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707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7E354E-46DB-F053-AF12-5EFAA3C1E1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29EC447-2DE5-4008-EDA1-1CF126416B4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l="7408" t="36072" r="12346" b="35659"/>
          <a:stretch/>
        </p:blipFill>
        <p:spPr>
          <a:xfrm>
            <a:off x="107504" y="273039"/>
            <a:ext cx="1390640" cy="506336"/>
          </a:xfrm>
          <a:prstGeom prst="rect">
            <a:avLst/>
          </a:prstGeom>
        </p:spPr>
      </p:pic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90392E89-E635-23B1-9AEF-AB25ED749A1B}"/>
              </a:ext>
            </a:extLst>
          </p:cNvPr>
          <p:cNvCxnSpPr>
            <a:cxnSpLocks/>
          </p:cNvCxnSpPr>
          <p:nvPr/>
        </p:nvCxnSpPr>
        <p:spPr>
          <a:xfrm>
            <a:off x="107504" y="908720"/>
            <a:ext cx="8568952" cy="0"/>
          </a:xfrm>
          <a:prstGeom prst="line">
            <a:avLst/>
          </a:prstGeom>
          <a:ln>
            <a:solidFill>
              <a:srgbClr val="214F3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566E6B3-45A4-6AAC-9844-E7CE88EECBC1}"/>
              </a:ext>
            </a:extLst>
          </p:cNvPr>
          <p:cNvSpPr txBox="1"/>
          <p:nvPr/>
        </p:nvSpPr>
        <p:spPr>
          <a:xfrm>
            <a:off x="107504" y="1124744"/>
            <a:ext cx="850924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214F3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Индустриальная зона</a:t>
            </a:r>
            <a:endParaRPr lang="aa-ET" sz="1600" b="1" dirty="0"/>
          </a:p>
        </p:txBody>
      </p:sp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E677997F-DA91-BD4A-5765-6646B66252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230373"/>
              </p:ext>
            </p:extLst>
          </p:nvPr>
        </p:nvGraphicFramePr>
        <p:xfrm>
          <a:off x="142313" y="1491334"/>
          <a:ext cx="8568952" cy="14630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568952">
                  <a:extLst>
                    <a:ext uri="{9D8B030D-6E8A-4147-A177-3AD203B41FA5}">
                      <a16:colId xmlns:a16="http://schemas.microsoft.com/office/drawing/2014/main" val="1966611731"/>
                    </a:ext>
                  </a:extLst>
                </a:gridCol>
              </a:tblGrid>
              <a:tr h="1307102">
                <a:tc>
                  <a:txBody>
                    <a:bodyPr/>
                    <a:lstStyle/>
                    <a:p>
                      <a:pPr marL="358775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земельных участков на территории индустриальной зоны (ведется проектирование);</a:t>
                      </a:r>
                    </a:p>
                    <a:p>
                      <a:pPr marL="358775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Сопровождение инвестора по принципу «одного окна» при получении государственных и иных услуг;</a:t>
                      </a:r>
                      <a:endParaRPr lang="ru-RU" sz="1400" b="0" kern="1200" dirty="0">
                        <a:solidFill>
                          <a:srgbClr val="214F3D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56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Сопровождение инвестора при получении инвестиционного контракта через АО «НК «</a:t>
                      </a:r>
                      <a:r>
                        <a:rPr lang="en-US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Kazakh Invest</a:t>
                      </a: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»;</a:t>
                      </a:r>
                    </a:p>
                    <a:p>
                      <a:pPr marL="3556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Возможность долгосрочной </a:t>
                      </a:r>
                      <a:r>
                        <a:rPr lang="ru-RU" sz="1400" b="0" i="0" kern="1200" spc="-5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аренды или выкупа </a:t>
                      </a: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земельного участка, после ввода в эксплуатацию всех объектов;</a:t>
                      </a:r>
                    </a:p>
                    <a:p>
                      <a:pPr marL="3556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Готовая инженерно-коммуникационная инфраструктура.</a:t>
                      </a:r>
                    </a:p>
                  </a:txBody>
                  <a:tcPr>
                    <a:lnB w="12700" cap="flat" cmpd="sng" algn="ctr">
                      <a:solidFill>
                        <a:srgbClr val="E27A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4493041"/>
                  </a:ext>
                </a:extLst>
              </a:tr>
            </a:tbl>
          </a:graphicData>
        </a:graphic>
      </p:graphicFrame>
      <p:pic>
        <p:nvPicPr>
          <p:cNvPr id="16" name="Рисунок 15" descr="Фрагменты головоломки со сплошной заливкой">
            <a:extLst>
              <a:ext uri="{FF2B5EF4-FFF2-40B4-BE49-F238E27FC236}">
                <a16:creationId xmlns:a16="http://schemas.microsoft.com/office/drawing/2014/main" id="{306CCF46-236B-2D0A-FFAB-709921806A5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01856" y="2079696"/>
            <a:ext cx="256015" cy="256015"/>
          </a:xfrm>
          <a:prstGeom prst="rect">
            <a:avLst/>
          </a:prstGeom>
        </p:spPr>
      </p:pic>
      <p:pic>
        <p:nvPicPr>
          <p:cNvPr id="17" name="Рисунок 16" descr="Рукопожатие со сплошной заливкой">
            <a:extLst>
              <a:ext uri="{FF2B5EF4-FFF2-40B4-BE49-F238E27FC236}">
                <a16:creationId xmlns:a16="http://schemas.microsoft.com/office/drawing/2014/main" id="{11996C04-C229-E3ED-57F0-6117E127E9E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09449" y="1803003"/>
            <a:ext cx="256015" cy="256015"/>
          </a:xfrm>
          <a:prstGeom prst="rect">
            <a:avLst/>
          </a:prstGeom>
        </p:spPr>
      </p:pic>
      <p:pic>
        <p:nvPicPr>
          <p:cNvPr id="19" name="Рисунок 18" descr="Фабрика со сплошной заливкой">
            <a:extLst>
              <a:ext uri="{FF2B5EF4-FFF2-40B4-BE49-F238E27FC236}">
                <a16:creationId xmlns:a16="http://schemas.microsoft.com/office/drawing/2014/main" id="{B9DA434C-6CF1-2108-1E1D-2C0B4043FD9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06105" y="1487601"/>
            <a:ext cx="256016" cy="256016"/>
          </a:xfrm>
          <a:prstGeom prst="rect">
            <a:avLst/>
          </a:prstGeom>
        </p:spPr>
      </p:pic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B6363472-2215-26AC-E35C-8C9321C11C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842353"/>
              </p:ext>
            </p:extLst>
          </p:nvPr>
        </p:nvGraphicFramePr>
        <p:xfrm>
          <a:off x="147033" y="3534504"/>
          <a:ext cx="8568952" cy="22707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57680">
                  <a:extLst>
                    <a:ext uri="{9D8B030D-6E8A-4147-A177-3AD203B41FA5}">
                      <a16:colId xmlns:a16="http://schemas.microsoft.com/office/drawing/2014/main" val="1966611731"/>
                    </a:ext>
                  </a:extLst>
                </a:gridCol>
                <a:gridCol w="4211272">
                  <a:extLst>
                    <a:ext uri="{9D8B030D-6E8A-4147-A177-3AD203B41FA5}">
                      <a16:colId xmlns:a16="http://schemas.microsoft.com/office/drawing/2014/main" val="3097961281"/>
                    </a:ext>
                  </a:extLst>
                </a:gridCol>
              </a:tblGrid>
              <a:tr h="1307102">
                <a:tc>
                  <a:txBody>
                    <a:bodyPr/>
                    <a:lstStyle/>
                    <a:p>
                      <a:pPr marL="35877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500" b="1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Для строительства МПЗ:</a:t>
                      </a:r>
                      <a:endParaRPr lang="ru-RU" sz="1500" b="0" i="0" kern="1200" spc="-50" dirty="0">
                        <a:solidFill>
                          <a:srgbClr val="214F3D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8775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Срок кредитования  – до 10 лет;</a:t>
                      </a:r>
                    </a:p>
                    <a:p>
                      <a:pPr marL="358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Ставка вознаграждения – 3% годовых;</a:t>
                      </a:r>
                    </a:p>
                    <a:p>
                      <a:pPr marL="3556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Минимальная площадь МПЗ – 1 500 кв.м.</a:t>
                      </a:r>
                    </a:p>
                    <a:p>
                      <a:pPr marL="3556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ru-RU" sz="1400" b="0" i="0" kern="1200" spc="-50" dirty="0">
                        <a:solidFill>
                          <a:srgbClr val="214F3D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56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Обязательное условия:</a:t>
                      </a:r>
                    </a:p>
                    <a:p>
                      <a:pPr marL="3556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наличие собственного земельного участка или производственного помещения.</a:t>
                      </a:r>
                    </a:p>
                  </a:txBody>
                  <a:tcPr>
                    <a:lnB w="12700" cap="flat" cmpd="sng" algn="ctr">
                      <a:solidFill>
                        <a:srgbClr val="E27A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500" b="1" kern="1200" spc="-50" baseline="0" dirty="0">
                          <a:solidFill>
                            <a:srgbClr val="214F3D"/>
                          </a:solidFill>
                          <a:latin typeface="+mn-lt"/>
                          <a:ea typeface="+mj-ea"/>
                          <a:cs typeface="+mj-cs"/>
                        </a:rPr>
                        <a:t>Для участия МПЗ:</a:t>
                      </a:r>
                      <a:endParaRPr lang="ru-RU" sz="1500" b="0" kern="1200" spc="-50" baseline="0" dirty="0">
                        <a:solidFill>
                          <a:srgbClr val="214F3D"/>
                        </a:solidFill>
                        <a:latin typeface="+mn-lt"/>
                        <a:ea typeface="+mj-ea"/>
                        <a:cs typeface="+mj-cs"/>
                      </a:endParaRPr>
                    </a:p>
                    <a:p>
                      <a:pPr marL="3556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spc="-5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Срок участия – до 10 лет (может быть увеличен)</a:t>
                      </a:r>
                    </a:p>
                    <a:p>
                      <a:pPr marL="355600" marR="0" lvl="0" indent="31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rgbClr val="214F3D"/>
                          </a:solidFill>
                          <a:latin typeface="+mn-lt"/>
                          <a:ea typeface="+mn-ea"/>
                          <a:cs typeface="+mn-cs"/>
                        </a:rPr>
                        <a:t>Объем инвестиций </a:t>
                      </a:r>
                      <a:r>
                        <a:rPr lang="ru-RU" sz="1400" b="0" dirty="0">
                          <a:solidFill>
                            <a:srgbClr val="214F3D"/>
                          </a:solidFill>
                        </a:rPr>
                        <a:t>– до 100% под залоги</a:t>
                      </a:r>
                    </a:p>
                    <a:p>
                      <a:pPr marL="355600" marR="0" lvl="0" indent="31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rgbClr val="214F3D"/>
                          </a:solidFill>
                        </a:rPr>
                        <a:t>Выход из проекта – возврат инвестиций со ставкой вознаграждения 5 % годовых;</a:t>
                      </a:r>
                    </a:p>
                    <a:p>
                      <a:pPr marL="355600" marR="0" lvl="0" indent="31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1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ru-RU" sz="1400" b="0" dirty="0">
                        <a:solidFill>
                          <a:srgbClr val="214F3D"/>
                        </a:solidFill>
                      </a:endParaRPr>
                    </a:p>
                    <a:p>
                      <a:pPr marL="355600" marR="0" lvl="0" indent="31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rgbClr val="214F3D"/>
                          </a:solidFill>
                        </a:rPr>
                        <a:t>Участие в проекте: мониторинг деятельности.</a:t>
                      </a:r>
                    </a:p>
                  </a:txBody>
                  <a:tcPr>
                    <a:lnB w="12700" cap="flat" cmpd="sng" algn="ctr">
                      <a:solidFill>
                        <a:srgbClr val="E27A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4493041"/>
                  </a:ext>
                </a:extLst>
              </a:tr>
            </a:tbl>
          </a:graphicData>
        </a:graphic>
      </p:graphicFrame>
      <p:pic>
        <p:nvPicPr>
          <p:cNvPr id="22" name="Рисунок 21" descr="Математика со сплошной заливкой">
            <a:extLst>
              <a:ext uri="{FF2B5EF4-FFF2-40B4-BE49-F238E27FC236}">
                <a16:creationId xmlns:a16="http://schemas.microsoft.com/office/drawing/2014/main" id="{17654706-33C4-DDAC-EBE1-0E64E7D8C76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03727" y="4464775"/>
            <a:ext cx="256016" cy="256016"/>
          </a:xfrm>
          <a:prstGeom prst="rect">
            <a:avLst/>
          </a:prstGeom>
        </p:spPr>
      </p:pic>
      <p:pic>
        <p:nvPicPr>
          <p:cNvPr id="24" name="Рисунок 23" descr="Часы со сплошной заливкой">
            <a:extLst>
              <a:ext uri="{FF2B5EF4-FFF2-40B4-BE49-F238E27FC236}">
                <a16:creationId xmlns:a16="http://schemas.microsoft.com/office/drawing/2014/main" id="{ACC438CE-2B3A-811B-AFBF-63972927528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09449" y="3873839"/>
            <a:ext cx="256016" cy="256016"/>
          </a:xfrm>
          <a:prstGeom prst="rect">
            <a:avLst/>
          </a:prstGeom>
        </p:spPr>
      </p:pic>
      <p:pic>
        <p:nvPicPr>
          <p:cNvPr id="25" name="Рисунок 24" descr="Деньги со сплошной заливкой">
            <a:extLst>
              <a:ext uri="{FF2B5EF4-FFF2-40B4-BE49-F238E27FC236}">
                <a16:creationId xmlns:a16="http://schemas.microsoft.com/office/drawing/2014/main" id="{5BCC005D-40BC-66E0-6283-87C76E6AFA5D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303728" y="4163937"/>
            <a:ext cx="256015" cy="25601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D0EC8B77-497C-EA75-0C6E-AB4B4D983277}"/>
              </a:ext>
            </a:extLst>
          </p:cNvPr>
          <p:cNvSpPr txBox="1"/>
          <p:nvPr/>
        </p:nvSpPr>
        <p:spPr>
          <a:xfrm>
            <a:off x="112225" y="3173294"/>
            <a:ext cx="850924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214F3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Малая промышленная зона</a:t>
            </a:r>
            <a:endParaRPr lang="aa-ET" sz="1600" b="1" dirty="0"/>
          </a:p>
        </p:txBody>
      </p:sp>
      <p:pic>
        <p:nvPicPr>
          <p:cNvPr id="27" name="Рисунок 26" descr="Школа со сплошной заливкой">
            <a:extLst>
              <a:ext uri="{FF2B5EF4-FFF2-40B4-BE49-F238E27FC236}">
                <a16:creationId xmlns:a16="http://schemas.microsoft.com/office/drawing/2014/main" id="{610F8DE1-11B4-C64F-0E3F-42265A69C83E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301856" y="5300780"/>
            <a:ext cx="256015" cy="256015"/>
          </a:xfrm>
          <a:prstGeom prst="rect">
            <a:avLst/>
          </a:prstGeom>
        </p:spPr>
      </p:pic>
      <p:pic>
        <p:nvPicPr>
          <p:cNvPr id="28" name="Рисунок 27" descr="Математика со сплошной заливкой">
            <a:extLst>
              <a:ext uri="{FF2B5EF4-FFF2-40B4-BE49-F238E27FC236}">
                <a16:creationId xmlns:a16="http://schemas.microsoft.com/office/drawing/2014/main" id="{B240CCD6-F3A8-4167-D001-309D5B5FA2E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580536" y="4464775"/>
            <a:ext cx="256016" cy="256016"/>
          </a:xfrm>
          <a:prstGeom prst="rect">
            <a:avLst/>
          </a:prstGeom>
        </p:spPr>
      </p:pic>
      <p:pic>
        <p:nvPicPr>
          <p:cNvPr id="29" name="Рисунок 28" descr="Часы со сплошной заливкой">
            <a:extLst>
              <a:ext uri="{FF2B5EF4-FFF2-40B4-BE49-F238E27FC236}">
                <a16:creationId xmlns:a16="http://schemas.microsoft.com/office/drawing/2014/main" id="{B7352E0B-933B-5918-971D-FAF3FFD723D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4586258" y="3873839"/>
            <a:ext cx="256016" cy="256016"/>
          </a:xfrm>
          <a:prstGeom prst="rect">
            <a:avLst/>
          </a:prstGeom>
        </p:spPr>
      </p:pic>
      <p:pic>
        <p:nvPicPr>
          <p:cNvPr id="30" name="Рисунок 29" descr="Деньги со сплошной заливкой">
            <a:extLst>
              <a:ext uri="{FF2B5EF4-FFF2-40B4-BE49-F238E27FC236}">
                <a16:creationId xmlns:a16="http://schemas.microsoft.com/office/drawing/2014/main" id="{272B2EFF-D601-2AEE-77F0-39C0F69203A5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4580537" y="4163937"/>
            <a:ext cx="256015" cy="256015"/>
          </a:xfrm>
          <a:prstGeom prst="rect">
            <a:avLst/>
          </a:prstGeom>
        </p:spPr>
      </p:pic>
      <p:pic>
        <p:nvPicPr>
          <p:cNvPr id="31" name="Рисунок 30" descr="Школа со сплошной заливкой">
            <a:extLst>
              <a:ext uri="{FF2B5EF4-FFF2-40B4-BE49-F238E27FC236}">
                <a16:creationId xmlns:a16="http://schemas.microsoft.com/office/drawing/2014/main" id="{719E0D3D-4436-9E5A-CEE2-56EF5230DC01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4578665" y="5300780"/>
            <a:ext cx="256015" cy="256015"/>
          </a:xfrm>
          <a:prstGeom prst="rect">
            <a:avLst/>
          </a:prstGeom>
        </p:spPr>
      </p:pic>
      <p:pic>
        <p:nvPicPr>
          <p:cNvPr id="33" name="Рисунок 32" descr="Шестеренки со сплошной заливкой">
            <a:extLst>
              <a:ext uri="{FF2B5EF4-FFF2-40B4-BE49-F238E27FC236}">
                <a16:creationId xmlns:a16="http://schemas.microsoft.com/office/drawing/2014/main" id="{FA185DEB-AFB7-0B40-2EC3-0C1322E64367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309449" y="2389287"/>
            <a:ext cx="256015" cy="256015"/>
          </a:xfrm>
          <a:prstGeom prst="rect">
            <a:avLst/>
          </a:prstGeom>
        </p:spPr>
      </p:pic>
      <p:pic>
        <p:nvPicPr>
          <p:cNvPr id="35" name="Рисунок 34" descr="Лента со сплошной заливкой">
            <a:extLst>
              <a:ext uri="{FF2B5EF4-FFF2-40B4-BE49-F238E27FC236}">
                <a16:creationId xmlns:a16="http://schemas.microsoft.com/office/drawing/2014/main" id="{595411C7-D2D3-4A9E-F4DD-BB43F489250D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1"/>
              </a:ext>
            </a:extLst>
          </a:blip>
          <a:stretch>
            <a:fillRect/>
          </a:stretch>
        </p:blipFill>
        <p:spPr>
          <a:xfrm>
            <a:off x="309449" y="2658527"/>
            <a:ext cx="256015" cy="25601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5990236-ABF4-3538-F086-FC162FB564BA}"/>
              </a:ext>
            </a:extLst>
          </p:cNvPr>
          <p:cNvSpPr txBox="1"/>
          <p:nvPr/>
        </p:nvSpPr>
        <p:spPr>
          <a:xfrm>
            <a:off x="1636728" y="326152"/>
            <a:ext cx="73751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ru-RU" sz="2000" dirty="0">
                <a:solidFill>
                  <a:srgbClr val="214F3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ИНДУСТРИАЛЬНАЯ И МАЛАЯ ПРОМЫШЛЕННАЯ ЗОНЫ</a:t>
            </a:r>
            <a:endParaRPr lang="x-none" sz="2000" dirty="0">
              <a:solidFill>
                <a:srgbClr val="214F3D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Фабрика со сплошной заливкой">
            <a:extLst>
              <a:ext uri="{FF2B5EF4-FFF2-40B4-BE49-F238E27FC236}">
                <a16:creationId xmlns:a16="http://schemas.microsoft.com/office/drawing/2014/main" id="{DDB9D30D-1DE8-2557-8EA4-3B1193B47E5C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3"/>
              </a:ext>
            </a:extLst>
          </a:blip>
          <a:stretch>
            <a:fillRect/>
          </a:stretch>
        </p:blipFill>
        <p:spPr>
          <a:xfrm>
            <a:off x="8532440" y="5838135"/>
            <a:ext cx="543193" cy="543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72935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Другая 10">
      <a:dk1>
        <a:srgbClr val="FFFFFF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3050</TotalTime>
  <Words>337</Words>
  <Application>Microsoft Office PowerPoint</Application>
  <PresentationFormat>Экран (4:3)</PresentationFormat>
  <Paragraphs>40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Times New Roman</vt:lpstr>
      <vt:lpstr>Ретро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62</cp:revision>
  <cp:lastPrinted>2025-04-01T05:03:50Z</cp:lastPrinted>
  <dcterms:created xsi:type="dcterms:W3CDTF">2024-01-11T10:53:44Z</dcterms:created>
  <dcterms:modified xsi:type="dcterms:W3CDTF">2025-07-03T10:11:15Z</dcterms:modified>
</cp:coreProperties>
</file>